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pt-BR" smtClean="0"/>
              <a:t>Clique para editar o título mestre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8/24/2016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8/24/2016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8/24/2016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8/24/2016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8/24/2016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8/24/2016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8/24/2016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pt-BR" smtClean="0"/>
              <a:t>Clique para editar o título mestre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8" name="Date Placeholder 7"/>
          <p:cNvSpPr>
            <a:spLocks noGrp="1"/>
          </p:cNvSpPr>
          <p:nvPr>
            <p:ph type="dt" sz="half" idx="10"/>
          </p:nvPr>
        </p:nvSpPr>
        <p:spPr/>
        <p:txBody>
          <a:bodyPr/>
          <a:lstStyle/>
          <a:p>
            <a:fld id="{1CF131DD-A141-4471-BCF9-C6073EDD7E20}" type="datetimeFigureOut">
              <a:rPr lang="en-US" dirty="0"/>
              <a:t>8/24/2016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8/24/2016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8/24/2016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CERIMONIAL E EVENTOS</a:t>
            </a:r>
            <a:endParaRPr lang="pt-BR" dirty="0"/>
          </a:p>
        </p:txBody>
      </p:sp>
      <p:sp>
        <p:nvSpPr>
          <p:cNvPr id="3" name="Subtítulo 2"/>
          <p:cNvSpPr>
            <a:spLocks noGrp="1"/>
          </p:cNvSpPr>
          <p:nvPr>
            <p:ph type="subTitle" idx="1"/>
          </p:nvPr>
        </p:nvSpPr>
        <p:spPr/>
        <p:txBody>
          <a:bodyPr/>
          <a:lstStyle/>
          <a:p>
            <a:r>
              <a:rPr lang="pt-BR" b="1" dirty="0" smtClean="0"/>
              <a:t>Prof. Dr. Márcio de Oliveira Guerra</a:t>
            </a:r>
            <a:endParaRPr lang="pt-BR" b="1" dirty="0"/>
          </a:p>
        </p:txBody>
      </p:sp>
    </p:spTree>
    <p:extLst>
      <p:ext uri="{BB962C8B-B14F-4D97-AF65-F5344CB8AC3E}">
        <p14:creationId xmlns:p14="http://schemas.microsoft.com/office/powerpoint/2010/main" val="143125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Definições de evento.</a:t>
            </a:r>
            <a:endParaRPr lang="pt-BR" dirty="0"/>
          </a:p>
        </p:txBody>
      </p:sp>
      <p:sp>
        <p:nvSpPr>
          <p:cNvPr id="3" name="Espaço Reservado para Conteúdo 2"/>
          <p:cNvSpPr>
            <a:spLocks noGrp="1"/>
          </p:cNvSpPr>
          <p:nvPr>
            <p:ph idx="1"/>
          </p:nvPr>
        </p:nvSpPr>
        <p:spPr/>
        <p:txBody>
          <a:bodyPr/>
          <a:lstStyle/>
          <a:p>
            <a:pPr algn="just"/>
            <a:r>
              <a:rPr lang="pt-BR" dirty="0" smtClean="0"/>
              <a:t>No dicionário Aurélio, aparece associado a “acontecimento”, “sucesso”.</a:t>
            </a:r>
          </a:p>
          <a:p>
            <a:pPr algn="just"/>
            <a:r>
              <a:rPr lang="pt-BR" dirty="0" smtClean="0"/>
              <a:t>Autores que estudam cerimonial e eventos costumam conceituar evento como “reunião”, como “ encontro “.</a:t>
            </a:r>
          </a:p>
          <a:p>
            <a:pPr algn="just"/>
            <a:r>
              <a:rPr lang="pt-BR" dirty="0" smtClean="0"/>
              <a:t>Mas evento, com a incorporação desta atividade como estratégia de marketing ganhou um caráter muito mais amplo do que apenas aquele que aparecia nas colunas sociais.</a:t>
            </a:r>
          </a:p>
          <a:p>
            <a:pPr algn="just"/>
            <a:r>
              <a:rPr lang="pt-BR" dirty="0" smtClean="0"/>
              <a:t>Hoje evento está diretamente ligado a imagem. Seja imagem institucional, empresarial ou pessoal.</a:t>
            </a:r>
          </a:p>
          <a:p>
            <a:pPr algn="just"/>
            <a:r>
              <a:rPr lang="pt-BR" dirty="0" smtClean="0"/>
              <a:t>Essa dimensão exige dos organizadores de eventos, uma visão completamente diferente do que se tinha anteriormente.</a:t>
            </a:r>
            <a:endParaRPr lang="pt-BR" dirty="0"/>
          </a:p>
        </p:txBody>
      </p:sp>
    </p:spTree>
    <p:extLst>
      <p:ext uri="{BB962C8B-B14F-4D97-AF65-F5344CB8AC3E}">
        <p14:creationId xmlns:p14="http://schemas.microsoft.com/office/powerpoint/2010/main" val="3702458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Cinco conceitos importantes.</a:t>
            </a:r>
            <a:endParaRPr lang="pt-BR" dirty="0"/>
          </a:p>
        </p:txBody>
      </p:sp>
      <p:sp>
        <p:nvSpPr>
          <p:cNvPr id="3" name="Espaço Reservado para Conteúdo 2"/>
          <p:cNvSpPr>
            <a:spLocks noGrp="1"/>
          </p:cNvSpPr>
          <p:nvPr>
            <p:ph idx="1"/>
          </p:nvPr>
        </p:nvSpPr>
        <p:spPr/>
        <p:txBody>
          <a:bodyPr/>
          <a:lstStyle/>
          <a:p>
            <a:pPr algn="just"/>
            <a:r>
              <a:rPr lang="pt-BR" dirty="0" smtClean="0"/>
              <a:t>Cerimonial- Sequência do evento.</a:t>
            </a:r>
          </a:p>
          <a:p>
            <a:pPr algn="just"/>
            <a:r>
              <a:rPr lang="pt-BR" dirty="0" smtClean="0"/>
              <a:t>Protocolo- Legislação, normas a serem cumpridas.</a:t>
            </a:r>
          </a:p>
          <a:p>
            <a:pPr algn="just"/>
            <a:r>
              <a:rPr lang="pt-BR" dirty="0" smtClean="0"/>
              <a:t>Etiqueta- Comportamento, conduta nos eventos.</a:t>
            </a:r>
          </a:p>
          <a:p>
            <a:pPr algn="just"/>
            <a:r>
              <a:rPr lang="pt-BR" dirty="0" smtClean="0"/>
              <a:t>Mestre de </a:t>
            </a:r>
            <a:r>
              <a:rPr lang="pt-BR" dirty="0" err="1" smtClean="0"/>
              <a:t>Cerimômias</a:t>
            </a:r>
            <a:r>
              <a:rPr lang="pt-BR" dirty="0" smtClean="0"/>
              <a:t>- quem apresenta o evento.</a:t>
            </a:r>
          </a:p>
          <a:p>
            <a:pPr algn="just"/>
            <a:r>
              <a:rPr lang="pt-BR" dirty="0" smtClean="0"/>
              <a:t>Chefe de Cerimonial – quem organiza e dirige a equipe.</a:t>
            </a:r>
            <a:endParaRPr lang="pt-BR" dirty="0"/>
          </a:p>
        </p:txBody>
      </p:sp>
    </p:spTree>
    <p:extLst>
      <p:ext uri="{BB962C8B-B14F-4D97-AF65-F5344CB8AC3E}">
        <p14:creationId xmlns:p14="http://schemas.microsoft.com/office/powerpoint/2010/main" val="363486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Importante é planejar.</a:t>
            </a:r>
            <a:endParaRPr lang="pt-BR" dirty="0"/>
          </a:p>
        </p:txBody>
      </p:sp>
      <p:sp>
        <p:nvSpPr>
          <p:cNvPr id="3" name="Espaço Reservado para Conteúdo 2"/>
          <p:cNvSpPr>
            <a:spLocks noGrp="1"/>
          </p:cNvSpPr>
          <p:nvPr>
            <p:ph idx="1"/>
          </p:nvPr>
        </p:nvSpPr>
        <p:spPr/>
        <p:txBody>
          <a:bodyPr/>
          <a:lstStyle/>
          <a:p>
            <a:pPr algn="just"/>
            <a:r>
              <a:rPr lang="pt-BR" dirty="0" smtClean="0"/>
              <a:t>Por mais que se tenha todo cuidado do mundo, por melhor que seja o trabalho de organização, sempre acontecem imprevistos em um evento.</a:t>
            </a:r>
          </a:p>
          <a:p>
            <a:pPr algn="just"/>
            <a:r>
              <a:rPr lang="pt-BR" dirty="0" smtClean="0"/>
              <a:t>Uma coisa é o inesperado, outra coisa é o acontecido por falta de planejamento.</a:t>
            </a:r>
          </a:p>
          <a:p>
            <a:pPr algn="just"/>
            <a:r>
              <a:rPr lang="pt-BR" dirty="0" smtClean="0"/>
              <a:t>Definitivamente, a partir do momento que o evento está associado a imagem, não há mais como se pensar na possibilidade de algo ser feito de forma improvisada.</a:t>
            </a:r>
          </a:p>
          <a:p>
            <a:pPr algn="just"/>
            <a:r>
              <a:rPr lang="pt-BR" dirty="0" smtClean="0"/>
              <a:t>Devemos lembrar que o senso crítico, o grau de cobrança das pessoas é cada dia maior. Sem falar na falta de conhecimento e sensibilidade para o trabalho que se tem com a montagem de qualquer evento, por menor que seja.</a:t>
            </a:r>
          </a:p>
          <a:p>
            <a:pPr algn="just"/>
            <a:r>
              <a:rPr lang="pt-BR" dirty="0" smtClean="0"/>
              <a:t>Se o evento é algo que se associa a imagem, ele tem que ter a cara da empresa, da instituição ou pessoa que o promove.</a:t>
            </a:r>
            <a:endParaRPr lang="pt-BR" dirty="0"/>
          </a:p>
        </p:txBody>
      </p:sp>
    </p:spTree>
    <p:extLst>
      <p:ext uri="{BB962C8B-B14F-4D97-AF65-F5344CB8AC3E}">
        <p14:creationId xmlns:p14="http://schemas.microsoft.com/office/powerpoint/2010/main" val="3872948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Fases do planejamento</a:t>
            </a:r>
            <a:endParaRPr lang="pt-BR" dirty="0"/>
          </a:p>
        </p:txBody>
      </p:sp>
      <p:sp>
        <p:nvSpPr>
          <p:cNvPr id="3" name="Espaço Reservado para Conteúdo 2"/>
          <p:cNvSpPr>
            <a:spLocks noGrp="1"/>
          </p:cNvSpPr>
          <p:nvPr>
            <p:ph idx="1"/>
          </p:nvPr>
        </p:nvSpPr>
        <p:spPr/>
        <p:txBody>
          <a:bodyPr/>
          <a:lstStyle/>
          <a:p>
            <a:r>
              <a:rPr lang="pt-BR" dirty="0" smtClean="0"/>
              <a:t>Idealização</a:t>
            </a:r>
          </a:p>
          <a:p>
            <a:r>
              <a:rPr lang="pt-BR" dirty="0" err="1" smtClean="0"/>
              <a:t>Pré</a:t>
            </a:r>
            <a:r>
              <a:rPr lang="pt-BR" dirty="0" smtClean="0"/>
              <a:t>- evento</a:t>
            </a:r>
          </a:p>
          <a:p>
            <a:r>
              <a:rPr lang="pt-BR" dirty="0" err="1" smtClean="0"/>
              <a:t>Trans</a:t>
            </a:r>
            <a:r>
              <a:rPr lang="pt-BR" dirty="0" smtClean="0"/>
              <a:t> evento</a:t>
            </a:r>
          </a:p>
          <a:p>
            <a:r>
              <a:rPr lang="pt-BR" dirty="0" smtClean="0"/>
              <a:t>Pós evento</a:t>
            </a:r>
          </a:p>
          <a:p>
            <a:endParaRPr lang="pt-BR" dirty="0"/>
          </a:p>
          <a:p>
            <a:pPr algn="just"/>
            <a:r>
              <a:rPr lang="pt-BR" dirty="0" smtClean="0"/>
              <a:t>Não há qualquer possibilidade de se apontar que uma dessas etapas seja mais importante que a outra. Em todos é fundamental uma atenção permanente.</a:t>
            </a:r>
          </a:p>
          <a:p>
            <a:pPr algn="just"/>
            <a:r>
              <a:rPr lang="pt-BR" dirty="0" smtClean="0"/>
              <a:t>É importante lembrar que evento não se mede somente com retorno numérico, mas fundamentalmente de forma intangível, ou seja, isso dificulta a relação com outros envolvidos nesta ação.</a:t>
            </a:r>
          </a:p>
          <a:p>
            <a:pPr algn="just"/>
            <a:endParaRPr lang="pt-BR" dirty="0"/>
          </a:p>
        </p:txBody>
      </p:sp>
    </p:spTree>
    <p:extLst>
      <p:ext uri="{BB962C8B-B14F-4D97-AF65-F5344CB8AC3E}">
        <p14:creationId xmlns:p14="http://schemas.microsoft.com/office/powerpoint/2010/main" val="60986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Identidade de um evento</a:t>
            </a:r>
            <a:endParaRPr lang="pt-BR" dirty="0"/>
          </a:p>
        </p:txBody>
      </p:sp>
      <p:sp>
        <p:nvSpPr>
          <p:cNvPr id="3" name="Espaço Reservado para Conteúdo 2"/>
          <p:cNvSpPr>
            <a:spLocks noGrp="1"/>
          </p:cNvSpPr>
          <p:nvPr>
            <p:ph idx="1"/>
          </p:nvPr>
        </p:nvSpPr>
        <p:spPr/>
        <p:txBody>
          <a:bodyPr/>
          <a:lstStyle/>
          <a:p>
            <a:pPr algn="just"/>
            <a:r>
              <a:rPr lang="pt-BR" dirty="0" smtClean="0"/>
              <a:t>A identidade de um evento começa a partir do conhecimento do que se pretende atingir com o evento e qual a imagem já constituída de quem quer realiza-lo.</a:t>
            </a:r>
          </a:p>
          <a:p>
            <a:pPr algn="just"/>
            <a:r>
              <a:rPr lang="pt-BR" dirty="0" smtClean="0"/>
              <a:t>A identidade está também relacionada a própria empresa ou equipe organizadora;</a:t>
            </a:r>
          </a:p>
          <a:p>
            <a:pPr algn="just"/>
            <a:r>
              <a:rPr lang="pt-BR" dirty="0" smtClean="0"/>
              <a:t>Essas características contribuem com a expectativa que o público convidado ou envolvido tem ao saber da realização do evento.</a:t>
            </a:r>
          </a:p>
          <a:p>
            <a:pPr algn="just"/>
            <a:r>
              <a:rPr lang="pt-BR" dirty="0" smtClean="0"/>
              <a:t>Quando realizado em espaço que atinja a comunidade, essa deve se sentir representada ou incluída, sob pena de contribuir para o fracasso </a:t>
            </a:r>
            <a:r>
              <a:rPr lang="pt-BR" smtClean="0"/>
              <a:t>do evento.</a:t>
            </a:r>
            <a:endParaRPr lang="pt-BR" dirty="0"/>
          </a:p>
        </p:txBody>
      </p:sp>
    </p:spTree>
    <p:extLst>
      <p:ext uri="{BB962C8B-B14F-4D97-AF65-F5344CB8AC3E}">
        <p14:creationId xmlns:p14="http://schemas.microsoft.com/office/powerpoint/2010/main" val="544867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smtClean="0"/>
              <a:t>Se sabemos que evento é uma oportunidade de trabalhar a imagem, devemos nos atentar para a grande quantidade de pessoas que querem se destacar nos eventos. Especialmente as que são ou se consideram autoridades.</a:t>
            </a:r>
          </a:p>
          <a:p>
            <a:pPr algn="just"/>
            <a:r>
              <a:rPr lang="pt-BR" dirty="0" smtClean="0"/>
              <a:t>A precedência é o ponto crucial e a base do cerimonial. É reconhecer a primazia de uma hierarquia sobre a outra. Resolve o  problema das vaidades amparada por lei.</a:t>
            </a:r>
          </a:p>
          <a:p>
            <a:pPr algn="just"/>
            <a:r>
              <a:rPr lang="pt-BR" dirty="0" smtClean="0"/>
              <a:t>Existem normas de precedência para a composição de mesa, para hinos, bandeiras, cumprimentos, Estados, Países, Cidades, categorias profissionais.</a:t>
            </a:r>
          </a:p>
          <a:p>
            <a:pPr algn="just"/>
            <a:r>
              <a:rPr lang="pt-BR" dirty="0" smtClean="0"/>
              <a:t>Todo evento que tiver a presença do(a) presidente, ele(a) sempre serão as autoridades maiores. Exceto no Congresso Nacional.</a:t>
            </a:r>
          </a:p>
          <a:p>
            <a:pPr algn="just"/>
            <a:r>
              <a:rPr lang="pt-BR" dirty="0" smtClean="0"/>
              <a:t>Se for no Estado, sem a presença do presidente, o Governador (a) comanda, exceto na Assembleia Legislativa.</a:t>
            </a:r>
          </a:p>
          <a:p>
            <a:pPr algn="just"/>
            <a:r>
              <a:rPr lang="pt-BR" dirty="0" smtClean="0"/>
              <a:t>Se for na Prefeitura, sem a presença do presidente, o Prefeito comanda, exceto na Câmara de Vereadores.</a:t>
            </a:r>
          </a:p>
          <a:p>
            <a:pPr marL="0" indent="0" algn="just">
              <a:buNone/>
            </a:pPr>
            <a:endParaRPr lang="pt-BR" dirty="0"/>
          </a:p>
        </p:txBody>
      </p:sp>
    </p:spTree>
    <p:extLst>
      <p:ext uri="{BB962C8B-B14F-4D97-AF65-F5344CB8AC3E}">
        <p14:creationId xmlns:p14="http://schemas.microsoft.com/office/powerpoint/2010/main" val="2761065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lstStyle/>
          <a:p>
            <a:r>
              <a:rPr lang="pt-BR" dirty="0" smtClean="0"/>
              <a:t>Existem alguns critérios que podem ser utilizados para definir uma precedência:</a:t>
            </a:r>
          </a:p>
          <a:p>
            <a:r>
              <a:rPr lang="pt-BR" dirty="0" smtClean="0"/>
              <a:t>1- Anfitrião (o mais utilizado)</a:t>
            </a:r>
          </a:p>
          <a:p>
            <a:r>
              <a:rPr lang="pt-BR" dirty="0" smtClean="0"/>
              <a:t>2- Idade</a:t>
            </a:r>
          </a:p>
          <a:p>
            <a:r>
              <a:rPr lang="pt-BR" dirty="0" smtClean="0"/>
              <a:t>3- Sexo</a:t>
            </a:r>
          </a:p>
          <a:p>
            <a:r>
              <a:rPr lang="pt-BR" dirty="0" smtClean="0"/>
              <a:t>4- Tempo de cargo</a:t>
            </a:r>
          </a:p>
          <a:p>
            <a:r>
              <a:rPr lang="pt-BR" dirty="0" smtClean="0"/>
              <a:t>5- Relação com o evento</a:t>
            </a:r>
          </a:p>
          <a:p>
            <a:r>
              <a:rPr lang="pt-BR" dirty="0" smtClean="0"/>
              <a:t>6- Poder econômico</a:t>
            </a:r>
          </a:p>
          <a:p>
            <a:r>
              <a:rPr lang="pt-BR" dirty="0" smtClean="0"/>
              <a:t>7- Poder cultural</a:t>
            </a:r>
          </a:p>
          <a:p>
            <a:r>
              <a:rPr lang="pt-BR" dirty="0" smtClean="0"/>
              <a:t>8- Bom senso</a:t>
            </a:r>
            <a:endParaRPr lang="pt-BR" dirty="0"/>
          </a:p>
        </p:txBody>
      </p:sp>
    </p:spTree>
    <p:extLst>
      <p:ext uri="{BB962C8B-B14F-4D97-AF65-F5344CB8AC3E}">
        <p14:creationId xmlns:p14="http://schemas.microsoft.com/office/powerpoint/2010/main" val="497035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lstStyle/>
          <a:p>
            <a:r>
              <a:rPr lang="pt-BR" dirty="0" smtClean="0"/>
              <a:t>PRECEDÊNCIA NA COMPOSIÇÃO DE MESA.</a:t>
            </a:r>
          </a:p>
          <a:p>
            <a:r>
              <a:rPr lang="pt-BR" dirty="0" smtClean="0"/>
              <a:t>Se for um número par, a autoridade maior fica no centro, mais a direita (sempre tendo como base o olhar do palco para a plateia.</a:t>
            </a:r>
          </a:p>
          <a:p>
            <a:endParaRPr lang="pt-BR" dirty="0"/>
          </a:p>
          <a:p>
            <a:r>
              <a:rPr lang="pt-BR" dirty="0" smtClean="0"/>
              <a:t> </a:t>
            </a:r>
            <a:r>
              <a:rPr lang="pt-BR" dirty="0"/>
              <a:t>                                                                   </a:t>
            </a:r>
            <a:r>
              <a:rPr lang="pt-BR" dirty="0" smtClean="0"/>
              <a:t>1                </a:t>
            </a:r>
            <a:r>
              <a:rPr lang="pt-BR" dirty="0"/>
              <a:t>2</a:t>
            </a:r>
          </a:p>
          <a:p>
            <a:endParaRPr lang="pt-BR" dirty="0" smtClean="0"/>
          </a:p>
        </p:txBody>
      </p:sp>
      <p:sp>
        <p:nvSpPr>
          <p:cNvPr id="4" name="Elipse 3"/>
          <p:cNvSpPr/>
          <p:nvPr/>
        </p:nvSpPr>
        <p:spPr>
          <a:xfrm>
            <a:off x="5293895" y="3970421"/>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lipse 4"/>
          <p:cNvSpPr/>
          <p:nvPr/>
        </p:nvSpPr>
        <p:spPr>
          <a:xfrm>
            <a:off x="6424863" y="3970421"/>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10642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lstStyle/>
          <a:p>
            <a:r>
              <a:rPr lang="pt-BR" dirty="0" smtClean="0"/>
              <a:t>Se o número for ímpar, a autoridade maior fica no centro. A segunda mais importante fica à sua direita e a seguinte a esquerda. Seguem as demais em ordem alternada.</a:t>
            </a:r>
          </a:p>
          <a:p>
            <a:endParaRPr lang="pt-BR" dirty="0"/>
          </a:p>
          <a:p>
            <a:endParaRPr lang="pt-BR" dirty="0" smtClean="0"/>
          </a:p>
          <a:p>
            <a:pPr marL="0" indent="0">
              <a:buNone/>
            </a:pPr>
            <a:r>
              <a:rPr lang="pt-BR" dirty="0"/>
              <a:t> </a:t>
            </a:r>
            <a:r>
              <a:rPr lang="pt-BR" dirty="0" smtClean="0"/>
              <a:t>                                 2                1                  3</a:t>
            </a:r>
          </a:p>
          <a:p>
            <a:pPr marL="0" indent="0">
              <a:buNone/>
            </a:pPr>
            <a:endParaRPr lang="pt-BR" dirty="0" smtClean="0"/>
          </a:p>
          <a:p>
            <a:pPr marL="0" indent="0">
              <a:buNone/>
            </a:pPr>
            <a:r>
              <a:rPr lang="pt-BR" dirty="0"/>
              <a:t> </a:t>
            </a:r>
            <a:r>
              <a:rPr lang="pt-BR" dirty="0" smtClean="0"/>
              <a:t>                            </a:t>
            </a:r>
            <a:endParaRPr lang="pt-BR" dirty="0"/>
          </a:p>
        </p:txBody>
      </p:sp>
      <p:sp>
        <p:nvSpPr>
          <p:cNvPr id="4" name="Elipse 3"/>
          <p:cNvSpPr/>
          <p:nvPr/>
        </p:nvSpPr>
        <p:spPr>
          <a:xfrm>
            <a:off x="2839453" y="41869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lipse 4"/>
          <p:cNvSpPr/>
          <p:nvPr/>
        </p:nvSpPr>
        <p:spPr>
          <a:xfrm>
            <a:off x="4066674" y="41869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lipse 5"/>
          <p:cNvSpPr/>
          <p:nvPr/>
        </p:nvSpPr>
        <p:spPr>
          <a:xfrm>
            <a:off x="5329990" y="41869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14472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r>
              <a:rPr lang="pt-BR" dirty="0" smtClean="0"/>
              <a:t>                                         3                    1               2                  4</a:t>
            </a:r>
            <a:endParaRPr lang="pt-BR" dirty="0"/>
          </a:p>
          <a:p>
            <a:pPr marL="0" indent="0">
              <a:buNone/>
            </a:pPr>
            <a:endParaRPr lang="pt-BR" dirty="0" smtClean="0"/>
          </a:p>
          <a:p>
            <a:endParaRPr lang="pt-BR" dirty="0"/>
          </a:p>
        </p:txBody>
      </p:sp>
      <p:sp>
        <p:nvSpPr>
          <p:cNvPr id="4" name="Elipse 3"/>
          <p:cNvSpPr/>
          <p:nvPr/>
        </p:nvSpPr>
        <p:spPr>
          <a:xfrm>
            <a:off x="3489158" y="37297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lipse 4"/>
          <p:cNvSpPr/>
          <p:nvPr/>
        </p:nvSpPr>
        <p:spPr>
          <a:xfrm>
            <a:off x="4764506" y="37297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lipse 6"/>
          <p:cNvSpPr/>
          <p:nvPr/>
        </p:nvSpPr>
        <p:spPr>
          <a:xfrm>
            <a:off x="6039854" y="372978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lipse 7"/>
          <p:cNvSpPr/>
          <p:nvPr/>
        </p:nvSpPr>
        <p:spPr>
          <a:xfrm>
            <a:off x="7307179" y="374182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92481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Precedência</a:t>
            </a:r>
            <a:endParaRPr lang="pt-BR" dirty="0"/>
          </a:p>
        </p:txBody>
      </p:sp>
      <p:sp>
        <p:nvSpPr>
          <p:cNvPr id="3" name="Espaço Reservado para Conteúdo 2"/>
          <p:cNvSpPr>
            <a:spLocks noGrp="1"/>
          </p:cNvSpPr>
          <p:nvPr>
            <p:ph idx="1"/>
          </p:nvPr>
        </p:nvSpPr>
        <p:spPr/>
        <p:txBody>
          <a:bodyPr>
            <a:normAutofit lnSpcReduction="10000"/>
          </a:bodyPr>
          <a:lstStyle/>
          <a:p>
            <a:r>
              <a:rPr lang="pt-BR" dirty="0" smtClean="0"/>
              <a:t>Federal – Estadual – Municipal</a:t>
            </a:r>
          </a:p>
          <a:p>
            <a:r>
              <a:rPr lang="pt-BR" dirty="0" smtClean="0"/>
              <a:t>Executivo – Legislativo – Judiciário</a:t>
            </a:r>
          </a:p>
          <a:p>
            <a:r>
              <a:rPr lang="pt-BR" dirty="0" smtClean="0"/>
              <a:t>Marinha – Exército – Aeronáutica</a:t>
            </a:r>
          </a:p>
          <a:p>
            <a:r>
              <a:rPr lang="pt-BR" dirty="0" smtClean="0"/>
              <a:t>Reitor/Chanceler – </a:t>
            </a:r>
            <a:r>
              <a:rPr lang="pt-BR" dirty="0" err="1" smtClean="0"/>
              <a:t>Vice-Retor</a:t>
            </a:r>
            <a:r>
              <a:rPr lang="pt-BR" dirty="0" smtClean="0"/>
              <a:t> – Pró-Reitor – Diretores Administrativos – Diretores de Unidades, Coordenadores e Chefes de Departamento.</a:t>
            </a:r>
          </a:p>
          <a:p>
            <a:r>
              <a:rPr lang="pt-BR" dirty="0" smtClean="0"/>
              <a:t>Países – Ordem Alfabética</a:t>
            </a:r>
          </a:p>
          <a:p>
            <a:r>
              <a:rPr lang="pt-BR" dirty="0" smtClean="0"/>
              <a:t>Estados – Data de Criação – Bahia, Rio de Janeiro, Maranhão, Pará, Pernambuco, São Paulo, Minas Gerais, Goiás, Mato Grosso, Rio Grande do Sul, Ceará, Paraíba, Espírito Santo, Piauí, Rio Grande do Norte, Santa Catarina, Alagoas, Sergipe, Amazonas, Paraná, Acre, Mato Grosso do Sul, Rondônia, Tocantins, Amapá, Roraima e Distrito Federal.</a:t>
            </a:r>
          </a:p>
          <a:p>
            <a:r>
              <a:rPr lang="pt-BR" dirty="0" smtClean="0"/>
              <a:t>Cidades – Ordem alfabética ou data </a:t>
            </a:r>
            <a:r>
              <a:rPr lang="pt-BR" smtClean="0"/>
              <a:t>de criação.</a:t>
            </a:r>
            <a:endParaRPr lang="pt-BR" dirty="0"/>
          </a:p>
        </p:txBody>
      </p:sp>
    </p:spTree>
    <p:extLst>
      <p:ext uri="{BB962C8B-B14F-4D97-AF65-F5344CB8AC3E}">
        <p14:creationId xmlns:p14="http://schemas.microsoft.com/office/powerpoint/2010/main" val="7299239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ão">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119</TotalTime>
  <Words>873</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12</vt:i4>
      </vt:variant>
    </vt:vector>
  </HeadingPairs>
  <TitlesOfParts>
    <vt:vector size="15" baseType="lpstr">
      <vt:lpstr>Century Gothic</vt:lpstr>
      <vt:lpstr>Garamond</vt:lpstr>
      <vt:lpstr>Sabão</vt:lpstr>
      <vt:lpstr>CERIMONIAL E EVENTOS</vt:lpstr>
      <vt:lpstr>Definições de evento.</vt:lpstr>
      <vt:lpstr>Cinco conceitos importantes.</vt:lpstr>
      <vt:lpstr>Importante é planejar.</vt:lpstr>
      <vt:lpstr>Fases do planejamento</vt:lpstr>
      <vt:lpstr>Identidade de um evento</vt:lpstr>
      <vt:lpstr>Precedência</vt:lpstr>
      <vt:lpstr>Precedência</vt:lpstr>
      <vt:lpstr>Precedência</vt:lpstr>
      <vt:lpstr>Precedência</vt:lpstr>
      <vt:lpstr>Precedência</vt:lpstr>
      <vt:lpstr>Precedência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CERIMONIAL E EVENTOS</dc:title>
  <dc:creator>Marcio</dc:creator>
  <cp:lastModifiedBy>MarcioGuerra</cp:lastModifiedBy>
  <cp:revision>16</cp:revision>
  <dcterms:created xsi:type="dcterms:W3CDTF">2016-08-22T01:12:37Z</dcterms:created>
  <dcterms:modified xsi:type="dcterms:W3CDTF">2016-08-24T16:14:03Z</dcterms:modified>
</cp:coreProperties>
</file>