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9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82" r:id="rId25"/>
    <p:sldId id="278" r:id="rId26"/>
    <p:sldId id="280" r:id="rId27"/>
    <p:sldId id="281" r:id="rId28"/>
    <p:sldId id="296" r:id="rId29"/>
    <p:sldId id="283" r:id="rId30"/>
    <p:sldId id="298" r:id="rId31"/>
    <p:sldId id="297" r:id="rId32"/>
    <p:sldId id="284" r:id="rId33"/>
    <p:sldId id="285" r:id="rId34"/>
    <p:sldId id="286" r:id="rId35"/>
    <p:sldId id="287" r:id="rId36"/>
    <p:sldId id="288" r:id="rId37"/>
    <p:sldId id="289" r:id="rId38"/>
    <p:sldId id="290" r:id="rId39"/>
    <p:sldId id="291" r:id="rId40"/>
    <p:sldId id="292" r:id="rId41"/>
    <p:sldId id="315" r:id="rId42"/>
    <p:sldId id="316" r:id="rId43"/>
    <p:sldId id="318" r:id="rId44"/>
    <p:sldId id="293" r:id="rId45"/>
    <p:sldId id="300" r:id="rId46"/>
    <p:sldId id="317" r:id="rId47"/>
    <p:sldId id="301" r:id="rId48"/>
    <p:sldId id="302" r:id="rId49"/>
    <p:sldId id="303" r:id="rId50"/>
    <p:sldId id="307" r:id="rId51"/>
    <p:sldId id="305" r:id="rId52"/>
    <p:sldId id="306" r:id="rId53"/>
    <p:sldId id="304" r:id="rId54"/>
    <p:sldId id="308" r:id="rId55"/>
    <p:sldId id="299" r:id="rId56"/>
    <p:sldId id="309" r:id="rId57"/>
    <p:sldId id="310" r:id="rId58"/>
    <p:sldId id="311" r:id="rId59"/>
    <p:sldId id="312" r:id="rId60"/>
    <p:sldId id="313" r:id="rId61"/>
    <p:sldId id="314" r:id="rId6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4676" autoAdjust="0"/>
  </p:normalViewPr>
  <p:slideViewPr>
    <p:cSldViewPr>
      <p:cViewPr varScale="1">
        <p:scale>
          <a:sx n="87" d="100"/>
          <a:sy n="87" d="100"/>
        </p:scale>
        <p:origin x="-1416" y="-84"/>
      </p:cViewPr>
      <p:guideLst>
        <p:guide orient="horz" pos="2160"/>
        <p:guide pos="2880"/>
      </p:guideLst>
    </p:cSldViewPr>
  </p:slideViewPr>
  <p:notesTextViewPr>
    <p:cViewPr>
      <p:scale>
        <a:sx n="1" d="1"/>
        <a:sy n="1" d="1"/>
      </p:scale>
      <p:origin x="0" y="0"/>
    </p:cViewPr>
  </p:notesTextViewPr>
  <p:sorterViewPr>
    <p:cViewPr>
      <p:scale>
        <a:sx n="100" d="100"/>
        <a:sy n="100" d="100"/>
      </p:scale>
      <p:origin x="0" y="2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0ADC2D-B3F1-4E1B-9892-25B2A7295116}" type="datetimeFigureOut">
              <a:rPr lang="pt-BR" smtClean="0"/>
              <a:pPr/>
              <a:t>11/05/2016</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156B7A-40DB-446B-9830-1B92AC6A8F9F}" type="slidenum">
              <a:rPr lang="pt-BR" smtClean="0"/>
              <a:pPr/>
              <a:t>‹nº›</a:t>
            </a:fld>
            <a:endParaRPr lang="pt-BR"/>
          </a:p>
        </p:txBody>
      </p:sp>
    </p:spTree>
    <p:extLst>
      <p:ext uri="{BB962C8B-B14F-4D97-AF65-F5344CB8AC3E}">
        <p14:creationId xmlns:p14="http://schemas.microsoft.com/office/powerpoint/2010/main" val="66958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xplore.dailymail.co.uk/locations/continents/africa"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1</a:t>
            </a:fld>
            <a:endParaRPr lang="pt-BR"/>
          </a:p>
        </p:txBody>
      </p:sp>
    </p:spTree>
    <p:extLst>
      <p:ext uri="{BB962C8B-B14F-4D97-AF65-F5344CB8AC3E}">
        <p14:creationId xmlns:p14="http://schemas.microsoft.com/office/powerpoint/2010/main" val="1710874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solidFill>
                  <a:schemeClr val="accent1"/>
                </a:solidFill>
              </a:rPr>
              <a:t>A proposta é que o professor estimule o debate sobre cultura. Espera-se que o aluno responda: é o modo de vida de uma sociedade,</a:t>
            </a:r>
            <a:r>
              <a:rPr lang="pt-BR" baseline="0" dirty="0" smtClean="0">
                <a:solidFill>
                  <a:schemeClr val="accent1"/>
                </a:solidFill>
              </a:rPr>
              <a:t> as tradições...</a:t>
            </a:r>
            <a:endParaRPr lang="pt-BR" dirty="0">
              <a:solidFill>
                <a:schemeClr val="accent1"/>
              </a:solidFill>
            </a:endParaRPr>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3</a:t>
            </a:fld>
            <a:endParaRPr lang="pt-BR"/>
          </a:p>
        </p:txBody>
      </p:sp>
    </p:spTree>
    <p:extLst>
      <p:ext uri="{BB962C8B-B14F-4D97-AF65-F5344CB8AC3E}">
        <p14:creationId xmlns:p14="http://schemas.microsoft.com/office/powerpoint/2010/main" val="279536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Espera-se</a:t>
            </a:r>
            <a:r>
              <a:rPr lang="pt-BR" baseline="0" dirty="0" smtClean="0"/>
              <a:t> que o aluno responda: É importante para entendermos a sociedade. Tais como: comportamentos, aspectos religiosos, tradições de um povo...EX: . Albinos </a:t>
            </a:r>
            <a:r>
              <a:rPr lang="pt-BR" sz="1200" b="0" i="0" kern="1200" dirty="0" smtClean="0">
                <a:solidFill>
                  <a:schemeClr val="tx1"/>
                </a:solidFill>
                <a:effectLst/>
                <a:latin typeface="+mn-lt"/>
                <a:ea typeface="+mn-ea"/>
                <a:cs typeface="+mn-cs"/>
              </a:rPr>
              <a:t>Durante décadas, os albinos da </a:t>
            </a:r>
            <a:r>
              <a:rPr lang="pt-BR" sz="1200" b="0" i="0" u="none" strike="noStrike" kern="1200" dirty="0" smtClean="0">
                <a:solidFill>
                  <a:schemeClr val="tx1"/>
                </a:solidFill>
                <a:effectLst/>
                <a:latin typeface="+mn-lt"/>
                <a:ea typeface="+mn-ea"/>
                <a:cs typeface="+mn-cs"/>
                <a:hlinkClick r:id="rId3"/>
              </a:rPr>
              <a:t>África</a:t>
            </a:r>
            <a:r>
              <a:rPr lang="pt-BR" sz="1200" b="0" i="0" kern="1200" dirty="0" smtClean="0">
                <a:solidFill>
                  <a:schemeClr val="tx1"/>
                </a:solidFill>
                <a:effectLst/>
                <a:latin typeface="+mn-lt"/>
                <a:ea typeface="+mn-ea"/>
                <a:cs typeface="+mn-cs"/>
              </a:rPr>
              <a:t> - conhecidos como "tribo de fantasmas”, “zeros” e “invisíveis” – sofrem um tratamento terrível nas mãos de seus próprios vizinhos e são assassinados por suas partes do corpo que, se crê, trazem boa fortuna e cura todos os tipos de males. Em muitos países africanos - mas é mais comum na Tanzânia - albinos são assassinados na rua. Seus restos são usados em macabras poções humanas pelos curandeiros tradicionais para tratar os doentes.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4</a:t>
            </a:fld>
            <a:endParaRPr lang="pt-BR"/>
          </a:p>
        </p:txBody>
      </p:sp>
    </p:spTree>
    <p:extLst>
      <p:ext uri="{BB962C8B-B14F-4D97-AF65-F5344CB8AC3E}">
        <p14:creationId xmlns:p14="http://schemas.microsoft.com/office/powerpoint/2010/main" val="2394827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5</a:t>
            </a:fld>
            <a:endParaRPr lang="pt-BR"/>
          </a:p>
        </p:txBody>
      </p:sp>
    </p:spTree>
    <p:extLst>
      <p:ext uri="{BB962C8B-B14F-4D97-AF65-F5344CB8AC3E}">
        <p14:creationId xmlns:p14="http://schemas.microsoft.com/office/powerpoint/2010/main" val="1545763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Aqui pode –se falar um pouco sobre a educação,</a:t>
            </a:r>
            <a:r>
              <a:rPr lang="pt-BR" baseline="0" dirty="0" smtClean="0"/>
              <a:t> que historicamente, era para poucos. Existia uma parte considerável ( o grosso) da sociedade que nunca chegou a concluir o ensino secundário ( pobres e negros)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7</a:t>
            </a:fld>
            <a:endParaRPr lang="pt-BR"/>
          </a:p>
        </p:txBody>
      </p:sp>
    </p:spTree>
    <p:extLst>
      <p:ext uri="{BB962C8B-B14F-4D97-AF65-F5344CB8AC3E}">
        <p14:creationId xmlns:p14="http://schemas.microsoft.com/office/powerpoint/2010/main" val="577074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Eles vão romper com a historiografia tradicional, </a:t>
            </a:r>
            <a:r>
              <a:rPr lang="pt-BR" dirty="0" err="1" smtClean="0"/>
              <a:t>factualista</a:t>
            </a:r>
            <a:r>
              <a:rPr lang="pt-BR" dirty="0" smtClean="0"/>
              <a:t> e centrada nas decisões de grandes homens, em batalhas e em</a:t>
            </a:r>
            <a:r>
              <a:rPr lang="pt-BR" baseline="0" dirty="0" smtClean="0"/>
              <a:t> estratégias diplomáticas.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8</a:t>
            </a:fld>
            <a:endParaRPr lang="pt-BR"/>
          </a:p>
        </p:txBody>
      </p:sp>
    </p:spTree>
    <p:extLst>
      <p:ext uri="{BB962C8B-B14F-4D97-AF65-F5344CB8AC3E}">
        <p14:creationId xmlns:p14="http://schemas.microsoft.com/office/powerpoint/2010/main" val="4092072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Esse período foi marcado pelo apogeu dos estruturalismos. ( da antropologia estrutural e certas</a:t>
            </a:r>
            <a:r>
              <a:rPr lang="pt-BR" baseline="0" dirty="0" smtClean="0"/>
              <a:t> abordagens Marxistas) O que nos leva às chamadas lutas de classe. </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12</a:t>
            </a:fld>
            <a:endParaRPr lang="pt-BR"/>
          </a:p>
        </p:txBody>
      </p:sp>
    </p:spTree>
    <p:extLst>
      <p:ext uri="{BB962C8B-B14F-4D97-AF65-F5344CB8AC3E}">
        <p14:creationId xmlns:p14="http://schemas.microsoft.com/office/powerpoint/2010/main" val="1207024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Aqui tem lugar, a minoria, os marginais, as mulheres, os homossexuais, o povo, o negro,</a:t>
            </a:r>
            <a:r>
              <a:rPr lang="pt-BR" baseline="0" dirty="0" smtClean="0"/>
              <a:t> os excluídos.</a:t>
            </a:r>
            <a:endParaRPr lang="pt-BR" dirty="0"/>
          </a:p>
        </p:txBody>
      </p:sp>
      <p:sp>
        <p:nvSpPr>
          <p:cNvPr id="4" name="Espaço Reservado para Número de Slide 3"/>
          <p:cNvSpPr>
            <a:spLocks noGrp="1"/>
          </p:cNvSpPr>
          <p:nvPr>
            <p:ph type="sldNum" sz="quarter" idx="10"/>
          </p:nvPr>
        </p:nvSpPr>
        <p:spPr/>
        <p:txBody>
          <a:bodyPr/>
          <a:lstStyle/>
          <a:p>
            <a:fld id="{BC156B7A-40DB-446B-9830-1B92AC6A8F9F}" type="slidenum">
              <a:rPr lang="pt-BR" smtClean="0"/>
              <a:pPr/>
              <a:t>15</a:t>
            </a:fld>
            <a:endParaRPr lang="pt-BR"/>
          </a:p>
        </p:txBody>
      </p:sp>
    </p:spTree>
    <p:extLst>
      <p:ext uri="{BB962C8B-B14F-4D97-AF65-F5344CB8AC3E}">
        <p14:creationId xmlns:p14="http://schemas.microsoft.com/office/powerpoint/2010/main" val="1016685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173547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68813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1077431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86436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503776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388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1151659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55847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226792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4196911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D096F66-F118-42B2-A5DB-DB36BC9605AC}" type="datetimeFigureOut">
              <a:rPr lang="pt-BR" smtClean="0"/>
              <a:pPr/>
              <a:t>11/05/2016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D7236CF2-4F27-453B-9675-5B9C4D4DF7C5}" type="slidenum">
              <a:rPr lang="pt-BR" smtClean="0"/>
              <a:pPr/>
              <a:t>‹nº›</a:t>
            </a:fld>
            <a:endParaRPr lang="pt-BR"/>
          </a:p>
        </p:txBody>
      </p:sp>
    </p:spTree>
    <p:extLst>
      <p:ext uri="{BB962C8B-B14F-4D97-AF65-F5344CB8AC3E}">
        <p14:creationId xmlns:p14="http://schemas.microsoft.com/office/powerpoint/2010/main" val="3986333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96F66-F118-42B2-A5DB-DB36BC9605AC}" type="datetimeFigureOut">
              <a:rPr lang="pt-BR" smtClean="0"/>
              <a:pPr/>
              <a:t>11/05/2016</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36CF2-4F27-453B-9675-5B9C4D4DF7C5}" type="slidenum">
              <a:rPr lang="pt-BR" smtClean="0"/>
              <a:pPr/>
              <a:t>‹nº›</a:t>
            </a:fld>
            <a:endParaRPr lang="pt-BR"/>
          </a:p>
        </p:txBody>
      </p:sp>
      <p:pic>
        <p:nvPicPr>
          <p:cNvPr id="7" name="Imagem 6" descr="PPGCOM.png"/>
          <p:cNvPicPr>
            <a:picLocks noChangeAspect="1"/>
          </p:cNvPicPr>
          <p:nvPr userDrawn="1"/>
        </p:nvPicPr>
        <p:blipFill>
          <a:blip r:embed="rId13" cstate="print"/>
          <a:stretch>
            <a:fillRect/>
          </a:stretch>
        </p:blipFill>
        <p:spPr>
          <a:xfrm>
            <a:off x="7072330" y="6286520"/>
            <a:ext cx="1328727" cy="477818"/>
          </a:xfrm>
          <a:prstGeom prst="rect">
            <a:avLst/>
          </a:prstGeom>
        </p:spPr>
      </p:pic>
    </p:spTree>
    <p:extLst>
      <p:ext uri="{BB962C8B-B14F-4D97-AF65-F5344CB8AC3E}">
        <p14:creationId xmlns:p14="http://schemas.microsoft.com/office/powerpoint/2010/main" val="1239047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watch?v=-du4gtIutn8" TargetMode="External"/><Relationship Id="rId2" Type="http://schemas.openxmlformats.org/officeDocument/2006/relationships/hyperlink" Target="https://www.youtube.com/watch?v=EdKoK7mHsQ8&amp;list=PLnQk-NG0gj1_a5n8kdeOxSOUWObNLYqpE"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smtClean="0">
                <a:solidFill>
                  <a:schemeClr val="accent1"/>
                </a:solidFill>
              </a:rPr>
              <a:t> COMUNICAÇÃO, IDENTIDADE E PRÁTICAS SÓCIO-CULTURAIS</a:t>
            </a:r>
            <a:endParaRPr lang="pt-BR" dirty="0">
              <a:solidFill>
                <a:schemeClr val="accent1"/>
              </a:solidFill>
            </a:endParaRPr>
          </a:p>
        </p:txBody>
      </p:sp>
      <p:sp>
        <p:nvSpPr>
          <p:cNvPr id="3" name="Subtítulo 2"/>
          <p:cNvSpPr>
            <a:spLocks noGrp="1"/>
          </p:cNvSpPr>
          <p:nvPr>
            <p:ph type="subTitle" idx="1"/>
          </p:nvPr>
        </p:nvSpPr>
        <p:spPr/>
        <p:txBody>
          <a:bodyPr/>
          <a:lstStyle/>
          <a:p>
            <a:r>
              <a:rPr lang="pt-BR" dirty="0" smtClean="0"/>
              <a:t>Prof. Dr. Márcio Guerra</a:t>
            </a:r>
            <a:endParaRPr lang="pt-BR" dirty="0"/>
          </a:p>
        </p:txBody>
      </p:sp>
      <p:sp>
        <p:nvSpPr>
          <p:cNvPr id="70658" name="AutoShape 2" descr="PPGCO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0" name="AutoShape 4" descr="PPGCO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2" name="AutoShape 6" descr="https://correio.ufjf.edu.br/?_task=mail&amp;_uid=2435&amp;_mbox=INBOX.Lidas&amp;_action=get&amp;_part=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0664" name="AutoShape 8" descr="https://correio.ufjf.edu.br/?_task=mail&amp;_uid=2435&amp;_mbox=INBOX.Lidas&amp;_action=get&amp;_part=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2688849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Objetivos</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buNone/>
            </a:pPr>
            <a:r>
              <a:rPr lang="pt-BR" dirty="0" smtClean="0">
                <a:solidFill>
                  <a:srgbClr val="0070C0"/>
                </a:solidFill>
              </a:rPr>
              <a:t>Trabalhar o conceito de cultura que contribuirá para o entendimento da formação do povo brasileiro</a:t>
            </a:r>
          </a:p>
          <a:p>
            <a:pPr marL="0" indent="0">
              <a:buNone/>
            </a:pPr>
            <a:r>
              <a:rPr lang="pt-BR" dirty="0" smtClean="0">
                <a:solidFill>
                  <a:srgbClr val="0070C0"/>
                </a:solidFill>
              </a:rPr>
              <a:t>Apresentar e demonstrar a definição de historiografia da cultura</a:t>
            </a:r>
            <a:endParaRPr lang="pt-BR" dirty="0">
              <a:solidFill>
                <a:srgbClr val="0070C0"/>
              </a:solidFill>
            </a:endParaRPr>
          </a:p>
        </p:txBody>
      </p:sp>
    </p:spTree>
    <p:extLst>
      <p:ext uri="{BB962C8B-B14F-4D97-AF65-F5344CB8AC3E}">
        <p14:creationId xmlns:p14="http://schemas.microsoft.com/office/powerpoint/2010/main" val="1964880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accent1"/>
                </a:solidFill>
              </a:rPr>
              <a:t>CULTURA</a:t>
            </a:r>
            <a:endParaRPr lang="pt-BR" dirty="0">
              <a:solidFill>
                <a:schemeClr val="accent1"/>
              </a:solidFill>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r>
              <a:rPr lang="pt-BR" sz="8800" dirty="0" smtClean="0">
                <a:solidFill>
                  <a:schemeClr val="accent1"/>
                </a:solidFill>
              </a:rPr>
              <a:t>O que é cultura?</a:t>
            </a:r>
          </a:p>
          <a:p>
            <a:pPr marL="0" indent="0">
              <a:buNone/>
            </a:pPr>
            <a:endParaRPr lang="pt-BR" dirty="0"/>
          </a:p>
        </p:txBody>
      </p:sp>
    </p:spTree>
    <p:extLst>
      <p:ext uri="{BB962C8B-B14F-4D97-AF65-F5344CB8AC3E}">
        <p14:creationId xmlns:p14="http://schemas.microsoft.com/office/powerpoint/2010/main" val="2435759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cultura</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buNone/>
            </a:pPr>
            <a:endParaRPr lang="pt-BR" dirty="0" smtClean="0"/>
          </a:p>
          <a:p>
            <a:pPr marL="0" indent="0" algn="ctr">
              <a:buNone/>
            </a:pPr>
            <a:r>
              <a:rPr lang="pt-BR" sz="8800" dirty="0" smtClean="0">
                <a:solidFill>
                  <a:schemeClr val="accent1"/>
                </a:solidFill>
              </a:rPr>
              <a:t>Para que estudar cultura?</a:t>
            </a:r>
            <a:endParaRPr lang="pt-BR" sz="8800" dirty="0">
              <a:solidFill>
                <a:schemeClr val="accent1"/>
              </a:solidFill>
            </a:endParaRPr>
          </a:p>
        </p:txBody>
      </p:sp>
    </p:spTree>
    <p:extLst>
      <p:ext uri="{BB962C8B-B14F-4D97-AF65-F5344CB8AC3E}">
        <p14:creationId xmlns:p14="http://schemas.microsoft.com/office/powerpoint/2010/main" val="69425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Historiografia Social</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lgn="ctr">
              <a:buNone/>
            </a:pPr>
            <a:r>
              <a:rPr lang="pt-BR" sz="6000" dirty="0" smtClean="0">
                <a:solidFill>
                  <a:schemeClr val="accent1"/>
                </a:solidFill>
              </a:rPr>
              <a:t>Historiografia é o registro escrito da história, ou seja, a produção escrita da cultura.</a:t>
            </a:r>
            <a:endParaRPr lang="pt-BR" sz="6000" dirty="0">
              <a:solidFill>
                <a:schemeClr val="accent1"/>
              </a:solidFill>
            </a:endParaRPr>
          </a:p>
        </p:txBody>
      </p:sp>
    </p:spTree>
    <p:extLst>
      <p:ext uri="{BB962C8B-B14F-4D97-AF65-F5344CB8AC3E}">
        <p14:creationId xmlns:p14="http://schemas.microsoft.com/office/powerpoint/2010/main" val="2514810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Historiografia Social</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lgn="ctr">
              <a:buNone/>
            </a:pPr>
            <a:r>
              <a:rPr lang="pt-BR" sz="5400" dirty="0" smtClean="0">
                <a:solidFill>
                  <a:srgbClr val="0070C0"/>
                </a:solidFill>
              </a:rPr>
              <a:t>É preciso salientar que a produção intelectual no Brasil é muito recente . </a:t>
            </a:r>
            <a:endParaRPr lang="pt-BR" sz="5400" dirty="0">
              <a:solidFill>
                <a:srgbClr val="0070C0"/>
              </a:solidFill>
            </a:endParaRPr>
          </a:p>
        </p:txBody>
      </p:sp>
    </p:spTree>
    <p:extLst>
      <p:ext uri="{BB962C8B-B14F-4D97-AF65-F5344CB8AC3E}">
        <p14:creationId xmlns:p14="http://schemas.microsoft.com/office/powerpoint/2010/main" val="826837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7715200" cy="1080120"/>
          </a:xfrm>
        </p:spPr>
        <p:txBody>
          <a:bodyPr>
            <a:normAutofit/>
          </a:bodyPr>
          <a:lstStyle/>
          <a:p>
            <a:r>
              <a:rPr lang="pt-BR" dirty="0" smtClean="0">
                <a:solidFill>
                  <a:srgbClr val="FF0000"/>
                </a:solidFill>
              </a:rPr>
              <a:t>Historiografia Social</a:t>
            </a:r>
            <a:endParaRPr lang="pt-BR" dirty="0">
              <a:solidFill>
                <a:srgbClr val="FF0000"/>
              </a:solidFill>
            </a:endParaRPr>
          </a:p>
        </p:txBody>
      </p:sp>
      <p:sp>
        <p:nvSpPr>
          <p:cNvPr id="3" name="Espaço Reservado para Conteúdo 2"/>
          <p:cNvSpPr>
            <a:spLocks noGrp="1"/>
          </p:cNvSpPr>
          <p:nvPr>
            <p:ph idx="1"/>
          </p:nvPr>
        </p:nvSpPr>
        <p:spPr/>
        <p:txBody>
          <a:bodyPr>
            <a:noAutofit/>
          </a:bodyPr>
          <a:lstStyle/>
          <a:p>
            <a:pPr marL="0" indent="0" algn="just">
              <a:buNone/>
            </a:pPr>
            <a:r>
              <a:rPr lang="pt-BR" sz="3600" dirty="0" smtClean="0">
                <a:solidFill>
                  <a:srgbClr val="0070C0"/>
                </a:solidFill>
              </a:rPr>
              <a:t>No final da década de 70, as produções começaram a se firmar, nos anos 80 e 90, ganharam projeção e com os mestrados e doutorados espalhados por todo o país, as pesquisas se tornaram mais intensas.</a:t>
            </a:r>
          </a:p>
          <a:p>
            <a:pPr algn="just"/>
            <a:endParaRPr lang="pt-BR" sz="4400" dirty="0"/>
          </a:p>
        </p:txBody>
      </p:sp>
    </p:spTree>
    <p:extLst>
      <p:ext uri="{BB962C8B-B14F-4D97-AF65-F5344CB8AC3E}">
        <p14:creationId xmlns:p14="http://schemas.microsoft.com/office/powerpoint/2010/main" val="684109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Historia Social</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lgn="just">
              <a:buNone/>
            </a:pPr>
            <a:r>
              <a:rPr lang="pt-BR" sz="5400" dirty="0" smtClean="0">
                <a:solidFill>
                  <a:srgbClr val="0070C0"/>
                </a:solidFill>
              </a:rPr>
              <a:t>A História social teve início com uma revista, na França em 1929, com </a:t>
            </a:r>
            <a:r>
              <a:rPr lang="pt-BR" sz="5400" dirty="0" err="1" smtClean="0">
                <a:solidFill>
                  <a:srgbClr val="0070C0"/>
                </a:solidFill>
              </a:rPr>
              <a:t>Lucien</a:t>
            </a:r>
            <a:r>
              <a:rPr lang="pt-BR" sz="5400" dirty="0" smtClean="0">
                <a:solidFill>
                  <a:srgbClr val="0070C0"/>
                </a:solidFill>
              </a:rPr>
              <a:t> </a:t>
            </a:r>
            <a:r>
              <a:rPr lang="pt-BR" sz="5400" dirty="0" err="1" smtClean="0">
                <a:solidFill>
                  <a:srgbClr val="0070C0"/>
                </a:solidFill>
              </a:rPr>
              <a:t>Febvre</a:t>
            </a:r>
            <a:r>
              <a:rPr lang="pt-BR" sz="5400" dirty="0" smtClean="0">
                <a:solidFill>
                  <a:srgbClr val="0070C0"/>
                </a:solidFill>
              </a:rPr>
              <a:t>  e Marc Bloch</a:t>
            </a:r>
            <a:endParaRPr lang="pt-BR" sz="5400" dirty="0">
              <a:solidFill>
                <a:srgbClr val="0070C0"/>
              </a:solidFill>
            </a:endParaRPr>
          </a:p>
        </p:txBody>
      </p:sp>
    </p:spTree>
    <p:extLst>
      <p:ext uri="{BB962C8B-B14F-4D97-AF65-F5344CB8AC3E}">
        <p14:creationId xmlns:p14="http://schemas.microsoft.com/office/powerpoint/2010/main" val="2662118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História social</a:t>
            </a:r>
            <a:endParaRPr lang="pt-BR" dirty="0">
              <a:solidFill>
                <a:srgbClr val="FF0000"/>
              </a:solidFill>
            </a:endParaRPr>
          </a:p>
        </p:txBody>
      </p:sp>
      <p:sp>
        <p:nvSpPr>
          <p:cNvPr id="3" name="Espaço Reservado para Conteúdo 2"/>
          <p:cNvSpPr>
            <a:spLocks noGrp="1"/>
          </p:cNvSpPr>
          <p:nvPr>
            <p:ph idx="1"/>
          </p:nvPr>
        </p:nvSpPr>
        <p:spPr/>
        <p:txBody>
          <a:bodyPr>
            <a:normAutofit fontScale="92500" lnSpcReduction="10000"/>
          </a:bodyPr>
          <a:lstStyle/>
          <a:p>
            <a:pPr marL="0" indent="0">
              <a:buNone/>
            </a:pPr>
            <a:endParaRPr lang="pt-BR" sz="5400" dirty="0" smtClean="0"/>
          </a:p>
          <a:p>
            <a:pPr marL="0" indent="0" algn="just">
              <a:buNone/>
            </a:pPr>
            <a:r>
              <a:rPr lang="pt-BR" sz="5400" dirty="0" smtClean="0">
                <a:solidFill>
                  <a:srgbClr val="0070C0"/>
                </a:solidFill>
              </a:rPr>
              <a:t>Ou seja,  contra ela propunha uma história- problema onde o homem em sociedade constitui o objeto final da pesquisa histórica</a:t>
            </a:r>
            <a:endParaRPr lang="pt-BR" sz="5400" dirty="0">
              <a:solidFill>
                <a:srgbClr val="0070C0"/>
              </a:solidFill>
            </a:endParaRPr>
          </a:p>
        </p:txBody>
      </p:sp>
    </p:spTree>
    <p:extLst>
      <p:ext uri="{BB962C8B-B14F-4D97-AF65-F5344CB8AC3E}">
        <p14:creationId xmlns:p14="http://schemas.microsoft.com/office/powerpoint/2010/main" val="369391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História social</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lgn="just">
              <a:buNone/>
            </a:pPr>
            <a:r>
              <a:rPr lang="pt-BR" sz="4400" dirty="0" smtClean="0">
                <a:solidFill>
                  <a:srgbClr val="0070C0"/>
                </a:solidFill>
              </a:rPr>
              <a:t>Na década de 30 a História dos </a:t>
            </a:r>
            <a:r>
              <a:rPr lang="pt-BR" sz="4400" dirty="0" err="1" smtClean="0">
                <a:solidFill>
                  <a:srgbClr val="0070C0"/>
                </a:solidFill>
              </a:rPr>
              <a:t>Annales</a:t>
            </a:r>
            <a:r>
              <a:rPr lang="pt-BR" sz="4400" dirty="0" smtClean="0">
                <a:solidFill>
                  <a:srgbClr val="0070C0"/>
                </a:solidFill>
              </a:rPr>
              <a:t>, como ficou conhecida a nova história, se preocupou com a História social e econômica, sobretudo, a última.</a:t>
            </a:r>
            <a:endParaRPr lang="pt-BR" sz="4400" dirty="0">
              <a:solidFill>
                <a:srgbClr val="0070C0"/>
              </a:solidFill>
            </a:endParaRPr>
          </a:p>
        </p:txBody>
      </p:sp>
    </p:spTree>
    <p:extLst>
      <p:ext uri="{BB962C8B-B14F-4D97-AF65-F5344CB8AC3E}">
        <p14:creationId xmlns:p14="http://schemas.microsoft.com/office/powerpoint/2010/main" val="4237919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História Social</a:t>
            </a:r>
            <a:endParaRPr lang="pt-BR" dirty="0">
              <a:solidFill>
                <a:srgbClr val="FF0000"/>
              </a:solidFill>
            </a:endParaRPr>
          </a:p>
        </p:txBody>
      </p:sp>
      <p:sp>
        <p:nvSpPr>
          <p:cNvPr id="3" name="Espaço Reservado para Conteúdo 2"/>
          <p:cNvSpPr>
            <a:spLocks noGrp="1"/>
          </p:cNvSpPr>
          <p:nvPr>
            <p:ph idx="1"/>
          </p:nvPr>
        </p:nvSpPr>
        <p:spPr/>
        <p:txBody>
          <a:bodyPr>
            <a:noAutofit/>
          </a:bodyPr>
          <a:lstStyle/>
          <a:p>
            <a:pPr marL="0" indent="0" algn="just">
              <a:buNone/>
            </a:pPr>
            <a:r>
              <a:rPr lang="pt-BR" sz="4400" dirty="0" smtClean="0">
                <a:solidFill>
                  <a:srgbClr val="0070C0"/>
                </a:solidFill>
              </a:rPr>
              <a:t>Houve assim , como prática historiográfica, uma priorização  dos fenômenos coletivos sobre os individuais.</a:t>
            </a:r>
            <a:endParaRPr lang="pt-BR" sz="4400" dirty="0">
              <a:solidFill>
                <a:srgbClr val="0070C0"/>
              </a:solidFill>
            </a:endParaRPr>
          </a:p>
        </p:txBody>
      </p:sp>
    </p:spTree>
    <p:extLst>
      <p:ext uri="{BB962C8B-B14F-4D97-AF65-F5344CB8AC3E}">
        <p14:creationId xmlns:p14="http://schemas.microsoft.com/office/powerpoint/2010/main" val="2002356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História Social</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lgn="just">
              <a:buNone/>
            </a:pPr>
            <a:r>
              <a:rPr lang="pt-BR" sz="5400" dirty="0" smtClean="0">
                <a:solidFill>
                  <a:srgbClr val="0070C0"/>
                </a:solidFill>
              </a:rPr>
              <a:t>Foi nas décadas de 50 e 60, que a história social, enquanto especialidade, começou a se firmar e se tornar hegemônica.</a:t>
            </a:r>
            <a:endParaRPr lang="pt-BR" sz="5400" dirty="0">
              <a:solidFill>
                <a:srgbClr val="0070C0"/>
              </a:solidFill>
            </a:endParaRPr>
          </a:p>
        </p:txBody>
      </p:sp>
    </p:spTree>
    <p:extLst>
      <p:ext uri="{BB962C8B-B14F-4D97-AF65-F5344CB8AC3E}">
        <p14:creationId xmlns:p14="http://schemas.microsoft.com/office/powerpoint/2010/main" val="1498627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Motivos:</a:t>
            </a:r>
            <a:endParaRPr lang="pt-BR" dirty="0">
              <a:solidFill>
                <a:srgbClr val="FF0000"/>
              </a:solidFill>
            </a:endParaRPr>
          </a:p>
        </p:txBody>
      </p:sp>
      <p:sp>
        <p:nvSpPr>
          <p:cNvPr id="3" name="Espaço Reservado para Conteúdo 2"/>
          <p:cNvSpPr>
            <a:spLocks noGrp="1"/>
          </p:cNvSpPr>
          <p:nvPr>
            <p:ph idx="1"/>
          </p:nvPr>
        </p:nvSpPr>
        <p:spPr/>
        <p:txBody>
          <a:bodyPr>
            <a:noAutofit/>
          </a:bodyPr>
          <a:lstStyle/>
          <a:p>
            <a:pPr marL="0" indent="0" algn="just">
              <a:buNone/>
            </a:pPr>
            <a:r>
              <a:rPr lang="pt-BR" sz="4800" dirty="0" smtClean="0">
                <a:solidFill>
                  <a:srgbClr val="0070C0"/>
                </a:solidFill>
              </a:rPr>
              <a:t>Sobretudo pelas tensões sociais e pelos primeiros avanços da informática. </a:t>
            </a:r>
            <a:r>
              <a:rPr lang="pt-BR" sz="4800" dirty="0">
                <a:solidFill>
                  <a:srgbClr val="0070C0"/>
                </a:solidFill>
              </a:rPr>
              <a:t>A</a:t>
            </a:r>
            <a:r>
              <a:rPr lang="pt-BR" sz="4800" dirty="0" smtClean="0">
                <a:solidFill>
                  <a:srgbClr val="0070C0"/>
                </a:solidFill>
              </a:rPr>
              <a:t> comunidade de historiadores não podia mais ignorar o social.</a:t>
            </a:r>
            <a:endParaRPr lang="pt-BR" sz="4800" dirty="0">
              <a:solidFill>
                <a:srgbClr val="0070C0"/>
              </a:solidFill>
            </a:endParaRPr>
          </a:p>
        </p:txBody>
      </p:sp>
    </p:spTree>
    <p:extLst>
      <p:ext uri="{BB962C8B-B14F-4D97-AF65-F5344CB8AC3E}">
        <p14:creationId xmlns:p14="http://schemas.microsoft.com/office/powerpoint/2010/main" val="2243371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História das Mentalidades</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lgn="just">
              <a:buNone/>
            </a:pPr>
            <a:r>
              <a:rPr lang="pt-BR" sz="4800" dirty="0" smtClean="0">
                <a:solidFill>
                  <a:srgbClr val="0070C0"/>
                </a:solidFill>
              </a:rPr>
              <a:t>Por fim, a década de 80 registra uma outra grande mudança na historiografia: o surgimento da História da mentalidades. </a:t>
            </a:r>
          </a:p>
          <a:p>
            <a:pPr marL="0" indent="0" algn="just">
              <a:buNone/>
            </a:pPr>
            <a:r>
              <a:rPr lang="pt-BR" sz="1800" dirty="0" smtClean="0"/>
              <a:t>Ver:(História das mentalidades  e história cultural – Ronaldo </a:t>
            </a:r>
            <a:r>
              <a:rPr lang="pt-BR" sz="1800" dirty="0" err="1" smtClean="0"/>
              <a:t>Vainfas</a:t>
            </a:r>
            <a:r>
              <a:rPr lang="pt-BR" sz="1800" dirty="0" smtClean="0"/>
              <a:t> IN: Domínios da História</a:t>
            </a:r>
          </a:p>
          <a:p>
            <a:endParaRPr lang="pt-BR" dirty="0"/>
          </a:p>
          <a:p>
            <a:pPr marL="0" indent="0">
              <a:buNone/>
            </a:pPr>
            <a:endParaRPr lang="pt-BR" dirty="0"/>
          </a:p>
        </p:txBody>
      </p:sp>
    </p:spTree>
    <p:extLst>
      <p:ext uri="{BB962C8B-B14F-4D97-AF65-F5344CB8AC3E}">
        <p14:creationId xmlns:p14="http://schemas.microsoft.com/office/powerpoint/2010/main" val="1697262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pPr marL="0" indent="0" algn="just">
              <a:buNone/>
            </a:pPr>
            <a:r>
              <a:rPr lang="pt-BR" sz="4400" dirty="0">
                <a:solidFill>
                  <a:srgbClr val="0070C0"/>
                </a:solidFill>
              </a:rPr>
              <a:t>Neste contexto </a:t>
            </a:r>
            <a:r>
              <a:rPr lang="pt-BR" sz="4400" dirty="0" smtClean="0">
                <a:solidFill>
                  <a:srgbClr val="0070C0"/>
                </a:solidFill>
              </a:rPr>
              <a:t>surge </a:t>
            </a:r>
            <a:r>
              <a:rPr lang="pt-BR" sz="4400" dirty="0">
                <a:solidFill>
                  <a:srgbClr val="0070C0"/>
                </a:solidFill>
              </a:rPr>
              <a:t>o objeto de desejo de quase todos os cientistas sociais e , sobretudo, dos comunicadores. A história dos </a:t>
            </a:r>
            <a:r>
              <a:rPr lang="pt-BR" sz="4400" dirty="0" smtClean="0">
                <a:solidFill>
                  <a:srgbClr val="0070C0"/>
                </a:solidFill>
              </a:rPr>
              <a:t>marginalizados.</a:t>
            </a:r>
            <a:endParaRPr lang="pt-BR" sz="4400" dirty="0">
              <a:solidFill>
                <a:srgbClr val="0070C0"/>
              </a:solidFill>
            </a:endParaRPr>
          </a:p>
          <a:p>
            <a:endParaRPr lang="pt-BR" dirty="0"/>
          </a:p>
        </p:txBody>
      </p:sp>
    </p:spTree>
    <p:extLst>
      <p:ext uri="{BB962C8B-B14F-4D97-AF65-F5344CB8AC3E}">
        <p14:creationId xmlns:p14="http://schemas.microsoft.com/office/powerpoint/2010/main" val="2174653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PORTANTO:</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lgn="just">
              <a:buNone/>
            </a:pPr>
            <a:r>
              <a:rPr lang="pt-BR" dirty="0"/>
              <a:t> </a:t>
            </a:r>
            <a:r>
              <a:rPr lang="pt-BR" dirty="0">
                <a:solidFill>
                  <a:srgbClr val="0070C0"/>
                </a:solidFill>
              </a:rPr>
              <a:t>A História Cultural – campo historiográfico que se torna mais preciso e evidente a partir das últimas décadas do século XX, mas que tem claros antecedentes desde o início do século – é entre estas particularmente rica no sentido de abrigar no seu seio diferentes possibilidades de tratamento.</a:t>
            </a:r>
          </a:p>
        </p:txBody>
      </p:sp>
    </p:spTree>
    <p:extLst>
      <p:ext uri="{BB962C8B-B14F-4D97-AF65-F5344CB8AC3E}">
        <p14:creationId xmlns:p14="http://schemas.microsoft.com/office/powerpoint/2010/main" val="3801637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Campo do saber</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a:t>
            </a:r>
            <a:r>
              <a:rPr lang="pt-BR" dirty="0" smtClean="0">
                <a:solidFill>
                  <a:srgbClr val="0070C0"/>
                </a:solidFill>
              </a:rPr>
              <a:t> </a:t>
            </a:r>
            <a:r>
              <a:rPr lang="pt-BR" dirty="0">
                <a:solidFill>
                  <a:srgbClr val="0070C0"/>
                </a:solidFill>
              </a:rPr>
              <a:t>História Cultural é aquele campo do saber historiográfico atravessado pela noção de “cultura” (da mesma maneira que a História Política é o campo atravessado pela noção de “poder”, ou que a História Demográfica funda-se essencialmente sobre o conceito de “população”, e assim por diante). </a:t>
            </a:r>
          </a:p>
        </p:txBody>
      </p:sp>
    </p:spTree>
    <p:extLst>
      <p:ext uri="{BB962C8B-B14F-4D97-AF65-F5344CB8AC3E}">
        <p14:creationId xmlns:p14="http://schemas.microsoft.com/office/powerpoint/2010/main" val="256275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Cultura, contudo, é um conceito extremamente polissêmico, notando-se ainda que o século XX trouxe-lhe novas redefinições e abordagens em relação ao que se pensava no século XIX como um âmbito cultural digno de ser investigado pelos historiadores.</a:t>
            </a:r>
          </a:p>
        </p:txBody>
      </p:sp>
    </p:spTree>
    <p:extLst>
      <p:ext uri="{BB962C8B-B14F-4D97-AF65-F5344CB8AC3E}">
        <p14:creationId xmlns:p14="http://schemas.microsoft.com/office/powerpoint/2010/main" val="2816979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dirty="0">
                <a:solidFill>
                  <a:srgbClr val="0070C0"/>
                </a:solidFill>
              </a:rPr>
              <a:t> Ao existir, qualquer indivíduo já está automaticamente produzindo cultura, sem que para isto seja preciso ser um artista, um intelectual, ou um artesão. A própria linguagem, e as práticas discursivas que constituem a substância da vida social, embasam esta noção mais ampla de Cultura. “Comunicar” é produzir Cultura, e de saída isto já implica na duplicidade reconhecida entre Cultura Oral e Cultura Escrita (sem falar que o ser humano também se comunica através dos gestos, do corpo, e da sua maneira de estar no mundo social, isto é, do seu ‘modo de vida’).</a:t>
            </a:r>
          </a:p>
        </p:txBody>
      </p:sp>
    </p:spTree>
    <p:extLst>
      <p:ext uri="{BB962C8B-B14F-4D97-AF65-F5344CB8AC3E}">
        <p14:creationId xmlns:p14="http://schemas.microsoft.com/office/powerpoint/2010/main" val="3396072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dirty="0">
                <a:solidFill>
                  <a:srgbClr val="0070C0"/>
                </a:solidFill>
              </a:rPr>
              <a:t>As noções que se acoplam mais habitualmente à de “cultura” para constituir um universo de abrangência da História Cultural são as de “linguagem” (ou comunicação), “representações”, e de “práticas” (práticas culturais, realizadas por seres humanos em relação uns com os outros e na sua relação com o mundo, o que em última instância inclui tanto as ‘práticas discursivas’ como as ‘práticas não-discursivas’).</a:t>
            </a:r>
          </a:p>
        </p:txBody>
      </p:sp>
    </p:spTree>
    <p:extLst>
      <p:ext uri="{BB962C8B-B14F-4D97-AF65-F5344CB8AC3E}">
        <p14:creationId xmlns:p14="http://schemas.microsoft.com/office/powerpoint/2010/main" val="3120452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r>
              <a:rPr lang="pt-BR" dirty="0"/>
              <a:t> </a:t>
            </a:r>
            <a:r>
              <a:rPr lang="pt-BR" dirty="0">
                <a:solidFill>
                  <a:srgbClr val="0070C0"/>
                </a:solidFill>
              </a:rPr>
              <a:t>Para além disto, a tendência nas ciências humanas de hoje é muito mais a de falar em uma ‘pluralidade de culturas’ do que em uma única Cultura tomada de forma </a:t>
            </a:r>
            <a:r>
              <a:rPr lang="pt-BR" dirty="0" smtClean="0">
                <a:solidFill>
                  <a:srgbClr val="0070C0"/>
                </a:solidFill>
              </a:rPr>
              <a:t>generalizada. </a:t>
            </a:r>
            <a:r>
              <a:rPr lang="pt-BR" dirty="0">
                <a:solidFill>
                  <a:srgbClr val="0070C0"/>
                </a:solidFill>
              </a:rPr>
              <a:t>Trata-se no entanto de uma dimensão múltipla, plural, complexa, e que pode gerar diversas aproximações diferenciadas.</a:t>
            </a:r>
          </a:p>
        </p:txBody>
      </p:sp>
    </p:spTree>
    <p:extLst>
      <p:ext uri="{BB962C8B-B14F-4D97-AF65-F5344CB8AC3E}">
        <p14:creationId xmlns:p14="http://schemas.microsoft.com/office/powerpoint/2010/main" val="2001078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dirty="0"/>
              <a:t> </a:t>
            </a:r>
            <a:r>
              <a:rPr lang="pt-BR" dirty="0">
                <a:solidFill>
                  <a:srgbClr val="0070C0"/>
                </a:solidFill>
              </a:rPr>
              <a:t>uma nova História Cultural interessar-se-á pelos </a:t>
            </a:r>
            <a:r>
              <a:rPr lang="pt-BR" dirty="0">
                <a:solidFill>
                  <a:srgbClr val="FF0000"/>
                </a:solidFill>
              </a:rPr>
              <a:t>sujeitos produtores e receptores de cultura </a:t>
            </a:r>
            <a:r>
              <a:rPr lang="pt-BR" dirty="0">
                <a:solidFill>
                  <a:srgbClr val="0070C0"/>
                </a:solidFill>
              </a:rPr>
              <a:t>– o que abarca tanto a função social dos ‘intelectuais’ de todos os tipos (no sentido </a:t>
            </a:r>
            <a:r>
              <a:rPr lang="pt-BR" dirty="0" smtClean="0">
                <a:solidFill>
                  <a:srgbClr val="0070C0"/>
                </a:solidFill>
              </a:rPr>
              <a:t>amplo), </a:t>
            </a:r>
            <a:r>
              <a:rPr lang="pt-BR" dirty="0">
                <a:solidFill>
                  <a:srgbClr val="0070C0"/>
                </a:solidFill>
              </a:rPr>
              <a:t>até o público receptor, o leitor comum, ou as massas capturadas modernamente pela chamada “indústria cultural” (esta que, aliás, também pode ser relacionada como uma agência produtora e difusora de cultura). Agências de produção e difusão cultural também se encontram no âmbito institucional: os Sistemas Educativos, a Imprensa, os meios de comunicação, as organizações socioculturais e religiosas.</a:t>
            </a:r>
          </a:p>
        </p:txBody>
      </p:sp>
    </p:spTree>
    <p:extLst>
      <p:ext uri="{BB962C8B-B14F-4D97-AF65-F5344CB8AC3E}">
        <p14:creationId xmlns:p14="http://schemas.microsoft.com/office/powerpoint/2010/main" val="3391557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77500" lnSpcReduction="20000"/>
          </a:bodyPr>
          <a:lstStyle/>
          <a:p>
            <a:pPr marL="0" indent="0" algn="just">
              <a:buNone/>
            </a:pPr>
            <a:r>
              <a:rPr lang="pt-BR" dirty="0">
                <a:solidFill>
                  <a:srgbClr val="0070C0"/>
                </a:solidFill>
              </a:rPr>
              <a:t>Para além dos sujeitos e agências que produzem a cultura, estudam-se os meios através dos quais esta se produz e se transmite: </a:t>
            </a:r>
            <a:r>
              <a:rPr lang="pt-BR" dirty="0">
                <a:solidFill>
                  <a:srgbClr val="FF0000"/>
                </a:solidFill>
              </a:rPr>
              <a:t>as práticas e os processos</a:t>
            </a:r>
            <a:r>
              <a:rPr lang="pt-BR" dirty="0"/>
              <a:t>. </a:t>
            </a:r>
            <a:r>
              <a:rPr lang="pt-BR" dirty="0">
                <a:solidFill>
                  <a:srgbClr val="0070C0"/>
                </a:solidFill>
              </a:rPr>
              <a:t>Por fim, a ‘matéria-prima’ cultural propriamente dita (</a:t>
            </a:r>
            <a:r>
              <a:rPr lang="pt-BR" dirty="0">
                <a:solidFill>
                  <a:srgbClr val="FF0000"/>
                </a:solidFill>
              </a:rPr>
              <a:t>os padrões que estão por trás dos objetos culturais produzidos): as “visões de mundo”, os sistemas de valores, os sistemas normativos que constrangem os indivíduos, os ‘modos de vida’ relacionados aos vários grupos sociais, as concepções relativas a estes vários grupos sociais, as </a:t>
            </a:r>
            <a:r>
              <a:rPr lang="pt-BR" dirty="0" smtClean="0">
                <a:solidFill>
                  <a:srgbClr val="FF0000"/>
                </a:solidFill>
              </a:rPr>
              <a:t>ideias </a:t>
            </a:r>
            <a:r>
              <a:rPr lang="pt-BR" dirty="0">
                <a:solidFill>
                  <a:srgbClr val="FF0000"/>
                </a:solidFill>
              </a:rPr>
              <a:t>disseminadas através de correntes e movimentos de diversos tipos.</a:t>
            </a:r>
            <a:r>
              <a:rPr lang="pt-BR" dirty="0"/>
              <a:t> </a:t>
            </a:r>
            <a:r>
              <a:rPr lang="pt-BR" dirty="0">
                <a:solidFill>
                  <a:srgbClr val="0070C0"/>
                </a:solidFill>
              </a:rPr>
              <a:t>Com um investimento mais próximo à História das Mentalidades, podem ser estudados ainda os modos de pensar e de sentir tomados </a:t>
            </a:r>
            <a:r>
              <a:rPr lang="pt-BR" dirty="0" smtClean="0">
                <a:solidFill>
                  <a:srgbClr val="0070C0"/>
                </a:solidFill>
              </a:rPr>
              <a:t>coletivamente</a:t>
            </a:r>
            <a:r>
              <a:rPr lang="pt-BR" dirty="0" smtClean="0"/>
              <a:t>.</a:t>
            </a:r>
          </a:p>
          <a:p>
            <a:pPr algn="just"/>
            <a:r>
              <a:rPr lang="pt-BR" sz="1600" dirty="0"/>
              <a:t>http://campodahistoria.blogspot.com.br/2010/12/historia-cultural-um-panorama-teorico-e.html</a:t>
            </a:r>
          </a:p>
        </p:txBody>
      </p:sp>
    </p:spTree>
    <p:extLst>
      <p:ext uri="{BB962C8B-B14F-4D97-AF65-F5344CB8AC3E}">
        <p14:creationId xmlns:p14="http://schemas.microsoft.com/office/powerpoint/2010/main" val="362657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solidFill>
                  <a:srgbClr val="FF0000"/>
                </a:solidFill>
              </a:rPr>
              <a:t>Video</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buNone/>
            </a:pPr>
            <a:endParaRPr lang="pt-BR" dirty="0" smtClean="0"/>
          </a:p>
          <a:p>
            <a:pPr marL="0" indent="0">
              <a:buNone/>
            </a:pPr>
            <a:endParaRPr lang="pt-BR" dirty="0"/>
          </a:p>
          <a:p>
            <a:pPr marL="0" indent="0">
              <a:buNone/>
            </a:pPr>
            <a:endParaRPr lang="pt-BR" dirty="0" smtClean="0"/>
          </a:p>
          <a:p>
            <a:pPr marL="0" indent="0" algn="ctr">
              <a:buNone/>
            </a:pPr>
            <a:r>
              <a:rPr lang="pt-BR" dirty="0" smtClean="0">
                <a:solidFill>
                  <a:srgbClr val="0070C0"/>
                </a:solidFill>
              </a:rPr>
              <a:t>Vídeo: Gavião </a:t>
            </a:r>
            <a:r>
              <a:rPr lang="pt-BR" dirty="0" err="1" smtClean="0">
                <a:solidFill>
                  <a:srgbClr val="0070C0"/>
                </a:solidFill>
              </a:rPr>
              <a:t>Kagerê</a:t>
            </a:r>
            <a:endParaRPr lang="pt-BR" dirty="0">
              <a:solidFill>
                <a:srgbClr val="0070C0"/>
              </a:solidFill>
            </a:endParaRPr>
          </a:p>
        </p:txBody>
      </p:sp>
    </p:spTree>
    <p:extLst>
      <p:ext uri="{BB962C8B-B14F-4D97-AF65-F5344CB8AC3E}">
        <p14:creationId xmlns:p14="http://schemas.microsoft.com/office/powerpoint/2010/main" val="3514340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Texto I </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Texto I.</a:t>
            </a:r>
          </a:p>
          <a:p>
            <a:pPr marL="0" indent="0" algn="just">
              <a:buNone/>
            </a:pPr>
            <a:r>
              <a:rPr lang="pt-BR" i="1" dirty="0" smtClean="0">
                <a:solidFill>
                  <a:srgbClr val="0070C0"/>
                </a:solidFill>
              </a:rPr>
              <a:t>A História cultural de Gilberto Freyre e Sérgio </a:t>
            </a:r>
            <a:r>
              <a:rPr lang="pt-BR" i="1" dirty="0">
                <a:solidFill>
                  <a:srgbClr val="0070C0"/>
                </a:solidFill>
              </a:rPr>
              <a:t>B</a:t>
            </a:r>
            <a:r>
              <a:rPr lang="pt-BR" i="1" dirty="0" smtClean="0">
                <a:solidFill>
                  <a:srgbClr val="0070C0"/>
                </a:solidFill>
              </a:rPr>
              <a:t>uarque de Holanda e os novos rumos da historiografia brasileira.</a:t>
            </a:r>
          </a:p>
          <a:p>
            <a:pPr marL="0" indent="0" algn="just">
              <a:buNone/>
            </a:pPr>
            <a:r>
              <a:rPr lang="pt-BR" b="1" dirty="0" smtClean="0">
                <a:solidFill>
                  <a:srgbClr val="0070C0"/>
                </a:solidFill>
              </a:rPr>
              <a:t> </a:t>
            </a:r>
            <a:r>
              <a:rPr lang="pt-BR" sz="2800" b="1" dirty="0" smtClean="0"/>
              <a:t>(os alunos devem ler e comentar o texto).Cavalcante, Júnior.</a:t>
            </a:r>
          </a:p>
          <a:p>
            <a:pPr marL="0" indent="0">
              <a:buNone/>
            </a:pPr>
            <a:endParaRPr lang="pt-BR" dirty="0"/>
          </a:p>
        </p:txBody>
      </p:sp>
    </p:spTree>
    <p:extLst>
      <p:ext uri="{BB962C8B-B14F-4D97-AF65-F5344CB8AC3E}">
        <p14:creationId xmlns:p14="http://schemas.microsoft.com/office/powerpoint/2010/main" val="3579491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a:xfrm>
            <a:off x="457200" y="1600200"/>
            <a:ext cx="8229600" cy="4525963"/>
          </a:xfrm>
        </p:spPr>
        <p:txBody>
          <a:bodyPr>
            <a:normAutofit fontScale="40000" lnSpcReduction="20000"/>
          </a:bodyPr>
          <a:lstStyle/>
          <a:p>
            <a:r>
              <a:rPr lang="pt-BR" dirty="0">
                <a:solidFill>
                  <a:srgbClr val="0070C0"/>
                </a:solidFill>
              </a:rPr>
              <a:t>Peter Burke (</a:t>
            </a:r>
            <a:r>
              <a:rPr lang="pt-BR" dirty="0" err="1">
                <a:solidFill>
                  <a:srgbClr val="0070C0"/>
                </a:solidFill>
              </a:rPr>
              <a:t>Stanmore</a:t>
            </a:r>
            <a:r>
              <a:rPr lang="pt-BR" dirty="0">
                <a:solidFill>
                  <a:srgbClr val="0070C0"/>
                </a:solidFill>
              </a:rPr>
              <a:t>, 1937) é um historiador inglês.</a:t>
            </a:r>
          </a:p>
          <a:p>
            <a:endParaRPr lang="pt-BR" dirty="0">
              <a:solidFill>
                <a:srgbClr val="0070C0"/>
              </a:solidFill>
            </a:endParaRPr>
          </a:p>
          <a:p>
            <a:r>
              <a:rPr lang="pt-BR" dirty="0">
                <a:solidFill>
                  <a:srgbClr val="0070C0"/>
                </a:solidFill>
              </a:rPr>
              <a:t>Doutorado na Universidade de Oxford (1957 a 1962), foi professor de História das </a:t>
            </a:r>
            <a:r>
              <a:rPr lang="pt-BR" dirty="0" smtClean="0">
                <a:solidFill>
                  <a:srgbClr val="0070C0"/>
                </a:solidFill>
              </a:rPr>
              <a:t>Ideias </a:t>
            </a:r>
            <a:r>
              <a:rPr lang="pt-BR" dirty="0">
                <a:solidFill>
                  <a:srgbClr val="0070C0"/>
                </a:solidFill>
              </a:rPr>
              <a:t>na </a:t>
            </a:r>
            <a:r>
              <a:rPr lang="pt-BR" dirty="0" err="1">
                <a:solidFill>
                  <a:srgbClr val="0070C0"/>
                </a:solidFill>
              </a:rPr>
              <a:t>School</a:t>
            </a:r>
            <a:r>
              <a:rPr lang="pt-BR" dirty="0">
                <a:solidFill>
                  <a:srgbClr val="0070C0"/>
                </a:solidFill>
              </a:rPr>
              <a:t> </a:t>
            </a:r>
            <a:r>
              <a:rPr lang="pt-BR" dirty="0" err="1">
                <a:solidFill>
                  <a:srgbClr val="0070C0"/>
                </a:solidFill>
              </a:rPr>
              <a:t>of</a:t>
            </a:r>
            <a:r>
              <a:rPr lang="pt-BR" dirty="0">
                <a:solidFill>
                  <a:srgbClr val="0070C0"/>
                </a:solidFill>
              </a:rPr>
              <a:t> </a:t>
            </a:r>
            <a:r>
              <a:rPr lang="pt-BR" dirty="0" err="1">
                <a:solidFill>
                  <a:srgbClr val="0070C0"/>
                </a:solidFill>
              </a:rPr>
              <a:t>European</a:t>
            </a:r>
            <a:r>
              <a:rPr lang="pt-BR" dirty="0">
                <a:solidFill>
                  <a:srgbClr val="0070C0"/>
                </a:solidFill>
              </a:rPr>
              <a:t> </a:t>
            </a:r>
            <a:r>
              <a:rPr lang="pt-BR" dirty="0" err="1">
                <a:solidFill>
                  <a:srgbClr val="0070C0"/>
                </a:solidFill>
              </a:rPr>
              <a:t>Studies</a:t>
            </a:r>
            <a:r>
              <a:rPr lang="pt-BR" dirty="0">
                <a:solidFill>
                  <a:srgbClr val="0070C0"/>
                </a:solidFill>
              </a:rPr>
              <a:t> da Universidade de </a:t>
            </a:r>
            <a:r>
              <a:rPr lang="pt-BR" dirty="0" err="1">
                <a:solidFill>
                  <a:srgbClr val="0070C0"/>
                </a:solidFill>
              </a:rPr>
              <a:t>Essex</a:t>
            </a:r>
            <a:r>
              <a:rPr lang="pt-BR" dirty="0">
                <a:solidFill>
                  <a:srgbClr val="0070C0"/>
                </a:solidFill>
              </a:rPr>
              <a:t>, por dezesseis anos professor na Universidade de </a:t>
            </a:r>
            <a:r>
              <a:rPr lang="pt-BR" dirty="0" err="1">
                <a:solidFill>
                  <a:srgbClr val="0070C0"/>
                </a:solidFill>
              </a:rPr>
              <a:t>Sussex</a:t>
            </a:r>
            <a:r>
              <a:rPr lang="pt-BR" dirty="0">
                <a:solidFill>
                  <a:srgbClr val="0070C0"/>
                </a:solidFill>
              </a:rPr>
              <a:t> (1962) e professor da Universidade de Princeton (1967); atualmente é professor emérito da Universidade de Cambridge (1979).</a:t>
            </a:r>
          </a:p>
          <a:p>
            <a:endParaRPr lang="pt-BR" dirty="0">
              <a:solidFill>
                <a:srgbClr val="0070C0"/>
              </a:solidFill>
            </a:endParaRPr>
          </a:p>
          <a:p>
            <a:r>
              <a:rPr lang="pt-BR" dirty="0">
                <a:solidFill>
                  <a:srgbClr val="0070C0"/>
                </a:solidFill>
              </a:rPr>
              <a:t>Foi professor-visitante do Instituto de Estudos Avançados da USP (IEA – USP) de Setembro de 1994 a setembro de 1995, período em que desenvolveu o projeto de pesquisa chamado Duas Crises de Consciência Histórica.</a:t>
            </a:r>
          </a:p>
          <a:p>
            <a:endParaRPr lang="pt-BR" dirty="0">
              <a:solidFill>
                <a:srgbClr val="0070C0"/>
              </a:solidFill>
            </a:endParaRPr>
          </a:p>
          <a:p>
            <a:r>
              <a:rPr lang="pt-BR" dirty="0">
                <a:solidFill>
                  <a:srgbClr val="0070C0"/>
                </a:solidFill>
              </a:rPr>
              <a:t>Vive em Cambridge juntamente com a sua esposa, a historiadora brasileira Maria Lúcia Garcia </a:t>
            </a:r>
            <a:r>
              <a:rPr lang="pt-BR" dirty="0" err="1">
                <a:solidFill>
                  <a:srgbClr val="0070C0"/>
                </a:solidFill>
              </a:rPr>
              <a:t>Pallares</a:t>
            </a:r>
            <a:r>
              <a:rPr lang="pt-BR" dirty="0">
                <a:solidFill>
                  <a:srgbClr val="0070C0"/>
                </a:solidFill>
              </a:rPr>
              <a:t>-Burke, da Faculdade de Educação da Universidade de São Paulo.</a:t>
            </a:r>
          </a:p>
          <a:p>
            <a:endParaRPr lang="pt-BR" dirty="0">
              <a:solidFill>
                <a:srgbClr val="0070C0"/>
              </a:solidFill>
            </a:endParaRPr>
          </a:p>
          <a:p>
            <a:r>
              <a:rPr lang="pt-BR" dirty="0">
                <a:solidFill>
                  <a:srgbClr val="0070C0"/>
                </a:solidFill>
              </a:rPr>
              <a:t>Foi o historiador equatoriano Juan </a:t>
            </a:r>
            <a:r>
              <a:rPr lang="pt-BR" dirty="0" err="1">
                <a:solidFill>
                  <a:srgbClr val="0070C0"/>
                </a:solidFill>
              </a:rPr>
              <a:t>Maiguashca</a:t>
            </a:r>
            <a:r>
              <a:rPr lang="pt-BR" dirty="0">
                <a:solidFill>
                  <a:srgbClr val="0070C0"/>
                </a:solidFill>
              </a:rPr>
              <a:t> (professor de História Econômica de América Latina da Universidade de Toronto), discípulo de </a:t>
            </a:r>
            <a:r>
              <a:rPr lang="pt-BR" dirty="0" err="1">
                <a:solidFill>
                  <a:srgbClr val="0070C0"/>
                </a:solidFill>
              </a:rPr>
              <a:t>Chaunú</a:t>
            </a:r>
            <a:r>
              <a:rPr lang="pt-BR" dirty="0">
                <a:solidFill>
                  <a:srgbClr val="0070C0"/>
                </a:solidFill>
              </a:rPr>
              <a:t>, quem introduziu Peter Burke no mundo dos "</a:t>
            </a:r>
            <a:r>
              <a:rPr lang="pt-BR" dirty="0" err="1">
                <a:solidFill>
                  <a:srgbClr val="0070C0"/>
                </a:solidFill>
              </a:rPr>
              <a:t>Annales</a:t>
            </a:r>
            <a:r>
              <a:rPr lang="pt-BR" dirty="0">
                <a:solidFill>
                  <a:srgbClr val="0070C0"/>
                </a:solidFill>
              </a:rPr>
              <a:t>" (Escola dos </a:t>
            </a:r>
            <a:r>
              <a:rPr lang="pt-BR" dirty="0" err="1">
                <a:solidFill>
                  <a:srgbClr val="0070C0"/>
                </a:solidFill>
              </a:rPr>
              <a:t>Annales</a:t>
            </a:r>
            <a:r>
              <a:rPr lang="pt-BR" dirty="0">
                <a:solidFill>
                  <a:srgbClr val="0070C0"/>
                </a:solidFill>
              </a:rPr>
              <a:t>).</a:t>
            </a:r>
          </a:p>
          <a:p>
            <a:endParaRPr lang="pt-BR" dirty="0">
              <a:solidFill>
                <a:srgbClr val="0070C0"/>
              </a:solidFill>
            </a:endParaRPr>
          </a:p>
          <a:p>
            <a:r>
              <a:rPr lang="pt-BR" dirty="0">
                <a:solidFill>
                  <a:srgbClr val="0070C0"/>
                </a:solidFill>
              </a:rPr>
              <a:t>É também um dos maiores especialistas mundiais na obra de Gilberto Freyre. Escreveu, com a esposa Maria Lucia </a:t>
            </a:r>
            <a:r>
              <a:rPr lang="pt-BR" dirty="0" err="1">
                <a:solidFill>
                  <a:srgbClr val="0070C0"/>
                </a:solidFill>
              </a:rPr>
              <a:t>Pallares</a:t>
            </a:r>
            <a:r>
              <a:rPr lang="pt-BR" dirty="0">
                <a:solidFill>
                  <a:srgbClr val="0070C0"/>
                </a:solidFill>
              </a:rPr>
              <a:t>-Burke, o livro "Repensando os Trópicos". É autor de inúmeros artigos críticos, inclusive na imprensa, sobre o sociólogo pernambucano. Costuma indicar a relevância de </a:t>
            </a:r>
            <a:r>
              <a:rPr lang="pt-BR" dirty="0" err="1">
                <a:solidFill>
                  <a:srgbClr val="0070C0"/>
                </a:solidFill>
              </a:rPr>
              <a:t>Giberto</a:t>
            </a:r>
            <a:r>
              <a:rPr lang="pt-BR" dirty="0">
                <a:solidFill>
                  <a:srgbClr val="0070C0"/>
                </a:solidFill>
              </a:rPr>
              <a:t> Freyre para o estudo da cultura material - casa, mobílias, roupas, alimentos, etc</a:t>
            </a:r>
            <a:r>
              <a:rPr lang="pt-BR" dirty="0" smtClean="0">
                <a:solidFill>
                  <a:srgbClr val="0070C0"/>
                </a:solidFill>
              </a:rPr>
              <a:t>.</a:t>
            </a:r>
          </a:p>
          <a:p>
            <a:r>
              <a:rPr lang="pt-BR" dirty="0">
                <a:solidFill>
                  <a:srgbClr val="FF0000"/>
                </a:solidFill>
              </a:rPr>
              <a:t>https://www.youtube.com/watch?v=6qyyIcPGpEQ. Peter </a:t>
            </a:r>
            <a:r>
              <a:rPr lang="pt-BR" dirty="0" smtClean="0">
                <a:solidFill>
                  <a:srgbClr val="FF0000"/>
                </a:solidFill>
              </a:rPr>
              <a:t>Burke </a:t>
            </a:r>
            <a:r>
              <a:rPr lang="pt-BR" dirty="0" smtClean="0">
                <a:solidFill>
                  <a:srgbClr val="002060"/>
                </a:solidFill>
              </a:rPr>
              <a:t>( Finalizar com esse vídeo</a:t>
            </a:r>
            <a:r>
              <a:rPr lang="pt-BR" dirty="0" smtClean="0">
                <a:solidFill>
                  <a:srgbClr val="FF0000"/>
                </a:solidFill>
              </a:rPr>
              <a:t>)</a:t>
            </a:r>
            <a:endParaRPr lang="pt-BR" dirty="0">
              <a:solidFill>
                <a:srgbClr val="FF0000"/>
              </a:solidFill>
            </a:endParaRPr>
          </a:p>
          <a:p>
            <a:endParaRPr lang="pt-BR" dirty="0">
              <a:solidFill>
                <a:srgbClr val="0070C0"/>
              </a:solidFill>
            </a:endParaRPr>
          </a:p>
        </p:txBody>
      </p:sp>
    </p:spTree>
    <p:extLst>
      <p:ext uri="{BB962C8B-B14F-4D97-AF65-F5344CB8AC3E}">
        <p14:creationId xmlns:p14="http://schemas.microsoft.com/office/powerpoint/2010/main" val="3050952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Peter Burke</a:t>
            </a:r>
            <a:endParaRPr lang="pt-BR" dirty="0"/>
          </a:p>
        </p:txBody>
      </p:sp>
      <p:sp>
        <p:nvSpPr>
          <p:cNvPr id="3" name="Espaço Reservado para Conteúdo 2"/>
          <p:cNvSpPr>
            <a:spLocks noGrp="1"/>
          </p:cNvSpPr>
          <p:nvPr>
            <p:ph idx="1"/>
          </p:nvPr>
        </p:nvSpPr>
        <p:spPr>
          <a:xfrm>
            <a:off x="457200" y="1484784"/>
            <a:ext cx="8229600" cy="4641379"/>
          </a:xfrm>
        </p:spPr>
        <p:txBody>
          <a:bodyPr/>
          <a:lstStyle/>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5208240"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458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Texto II</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buNone/>
            </a:pPr>
            <a:r>
              <a:rPr lang="pt-BR" dirty="0">
                <a:solidFill>
                  <a:srgbClr val="0070C0"/>
                </a:solidFill>
              </a:rPr>
              <a:t>Para casa</a:t>
            </a:r>
          </a:p>
          <a:p>
            <a:r>
              <a:rPr lang="pt-BR" dirty="0">
                <a:solidFill>
                  <a:srgbClr val="0070C0"/>
                </a:solidFill>
              </a:rPr>
              <a:t>Cultura e História social: Historiografia e pesquisa.   Déa Ribeiro </a:t>
            </a:r>
            <a:r>
              <a:rPr lang="pt-BR" dirty="0" err="1">
                <a:solidFill>
                  <a:srgbClr val="0070C0"/>
                </a:solidFill>
              </a:rPr>
              <a:t>Fenelon</a:t>
            </a:r>
            <a:endParaRPr lang="pt-BR" dirty="0">
              <a:solidFill>
                <a:srgbClr val="0070C0"/>
              </a:solidFill>
            </a:endParaRPr>
          </a:p>
          <a:p>
            <a:r>
              <a:rPr lang="pt-BR" dirty="0"/>
              <a:t>(</a:t>
            </a:r>
            <a:r>
              <a:rPr lang="pt-BR" b="1" dirty="0"/>
              <a:t>Os alunos deverão fazer um resumo do texto e </a:t>
            </a:r>
            <a:r>
              <a:rPr lang="pt-BR" b="1" dirty="0" smtClean="0"/>
              <a:t>entregar. O professor deverá pedir um rápido comentário na ala seguinte</a:t>
            </a:r>
            <a:r>
              <a:rPr lang="pt-BR" dirty="0" smtClean="0"/>
              <a:t>).</a:t>
            </a:r>
            <a:endParaRPr lang="pt-BR" dirty="0"/>
          </a:p>
          <a:p>
            <a:pPr marL="0" indent="0">
              <a:buNone/>
            </a:pPr>
            <a:endParaRPr lang="pt-BR" dirty="0">
              <a:solidFill>
                <a:srgbClr val="0070C0"/>
              </a:solidFill>
            </a:endParaRPr>
          </a:p>
          <a:p>
            <a:pPr marL="0" indent="0">
              <a:buNone/>
            </a:pPr>
            <a:endParaRPr lang="pt-BR" dirty="0">
              <a:solidFill>
                <a:srgbClr val="0070C0"/>
              </a:solidFill>
            </a:endParaRPr>
          </a:p>
          <a:p>
            <a:endParaRPr lang="pt-BR" dirty="0"/>
          </a:p>
        </p:txBody>
      </p:sp>
    </p:spTree>
    <p:extLst>
      <p:ext uri="{BB962C8B-B14F-4D97-AF65-F5344CB8AC3E}">
        <p14:creationId xmlns:p14="http://schemas.microsoft.com/office/powerpoint/2010/main" val="181233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AULA II</a:t>
            </a:r>
            <a:endParaRPr lang="pt-BR" dirty="0"/>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Falamos da Historiografia da cultura/social. A ideia é que tenham instrumentos para entenderem sua construção histórica.</a:t>
            </a:r>
          </a:p>
          <a:p>
            <a:pPr marL="0" indent="0" algn="just">
              <a:buNone/>
            </a:pPr>
            <a:r>
              <a:rPr lang="pt-BR" dirty="0" smtClean="0">
                <a:solidFill>
                  <a:srgbClr val="0070C0"/>
                </a:solidFill>
              </a:rPr>
              <a:t>No Brasil alguns autores se debruçaram para entendê-la. Compreender sua formação cultural/social  que está diretamente ligada a sua formação econômica.</a:t>
            </a:r>
            <a:endParaRPr lang="pt-BR" dirty="0">
              <a:solidFill>
                <a:srgbClr val="0070C0"/>
              </a:solidFill>
            </a:endParaRPr>
          </a:p>
        </p:txBody>
      </p:sp>
    </p:spTree>
    <p:extLst>
      <p:ext uri="{BB962C8B-B14F-4D97-AF65-F5344CB8AC3E}">
        <p14:creationId xmlns:p14="http://schemas.microsoft.com/office/powerpoint/2010/main" val="2345301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Autores e obras: os Clássicos</a:t>
            </a:r>
            <a:endParaRPr lang="pt-BR" dirty="0">
              <a:solidFill>
                <a:srgbClr val="FF0000"/>
              </a:solidFill>
            </a:endParaRPr>
          </a:p>
        </p:txBody>
      </p:sp>
      <p:sp>
        <p:nvSpPr>
          <p:cNvPr id="3" name="Espaço Reservado para Conteúdo 2"/>
          <p:cNvSpPr>
            <a:spLocks noGrp="1"/>
          </p:cNvSpPr>
          <p:nvPr>
            <p:ph idx="1"/>
          </p:nvPr>
        </p:nvSpPr>
        <p:spPr/>
        <p:txBody>
          <a:bodyPr>
            <a:normAutofit fontScale="92500" lnSpcReduction="10000"/>
          </a:bodyPr>
          <a:lstStyle/>
          <a:p>
            <a:pPr marL="0" indent="0">
              <a:buNone/>
            </a:pPr>
            <a:r>
              <a:rPr lang="pt-BR" dirty="0" smtClean="0"/>
              <a:t>Gilberto Freyre – Casa Grande e Senzala</a:t>
            </a:r>
          </a:p>
          <a:p>
            <a:pPr marL="0" indent="0">
              <a:buNone/>
            </a:pPr>
            <a:r>
              <a:rPr lang="pt-BR" dirty="0" smtClean="0"/>
              <a:t>Darcy Ribeiro – O povo Brasileiro</a:t>
            </a:r>
          </a:p>
          <a:p>
            <a:pPr marL="0" indent="0">
              <a:buNone/>
            </a:pPr>
            <a:r>
              <a:rPr lang="pt-BR" dirty="0" smtClean="0"/>
              <a:t>Sérgio Buarque de Holanda- Formação Econômica do Brasil.</a:t>
            </a:r>
          </a:p>
          <a:p>
            <a:pPr marL="0" indent="0">
              <a:buNone/>
            </a:pPr>
            <a:r>
              <a:rPr lang="pt-BR" dirty="0" smtClean="0"/>
              <a:t> Raymundo Faoro. </a:t>
            </a:r>
            <a:r>
              <a:rPr lang="pt-BR" dirty="0"/>
              <a:t>Os donos do </a:t>
            </a:r>
            <a:r>
              <a:rPr lang="pt-BR" dirty="0" smtClean="0"/>
              <a:t>poder</a:t>
            </a:r>
          </a:p>
          <a:p>
            <a:pPr marL="0" indent="0">
              <a:buNone/>
            </a:pPr>
            <a:r>
              <a:rPr lang="pt-BR" dirty="0" smtClean="0"/>
              <a:t>Caio Prado Júnior- Formação do Brasil Contemporâneo</a:t>
            </a:r>
          </a:p>
          <a:p>
            <a:pPr marL="0" indent="0">
              <a:buNone/>
            </a:pPr>
            <a:r>
              <a:rPr lang="pt-BR" dirty="0" smtClean="0"/>
              <a:t>Domínios da História- Organizado por Ciro </a:t>
            </a:r>
            <a:r>
              <a:rPr lang="pt-BR" dirty="0" err="1" smtClean="0"/>
              <a:t>F</a:t>
            </a:r>
            <a:r>
              <a:rPr lang="pt-BR" dirty="0" err="1"/>
              <a:t>l</a:t>
            </a:r>
            <a:r>
              <a:rPr lang="pt-BR" dirty="0" err="1" smtClean="0"/>
              <a:t>amarion</a:t>
            </a:r>
            <a:r>
              <a:rPr lang="pt-BR" dirty="0" smtClean="0"/>
              <a:t> Cardoso e Ronaldo </a:t>
            </a:r>
            <a:r>
              <a:rPr lang="pt-BR" dirty="0" err="1"/>
              <a:t>V</a:t>
            </a:r>
            <a:r>
              <a:rPr lang="pt-BR" dirty="0" err="1" smtClean="0"/>
              <a:t>ainfas</a:t>
            </a:r>
            <a:endParaRPr lang="pt-BR" dirty="0"/>
          </a:p>
        </p:txBody>
      </p:sp>
    </p:spTree>
    <p:extLst>
      <p:ext uri="{BB962C8B-B14F-4D97-AF65-F5344CB8AC3E}">
        <p14:creationId xmlns:p14="http://schemas.microsoft.com/office/powerpoint/2010/main" val="1245825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Objetivos</a:t>
            </a:r>
            <a:endParaRPr lang="pt-BR" dirty="0">
              <a:solidFill>
                <a:srgbClr val="FF0000"/>
              </a:solidFill>
            </a:endParaRPr>
          </a:p>
        </p:txBody>
      </p:sp>
      <p:sp>
        <p:nvSpPr>
          <p:cNvPr id="3" name="Espaço Reservado para Conteúdo 2"/>
          <p:cNvSpPr>
            <a:spLocks noGrp="1"/>
          </p:cNvSpPr>
          <p:nvPr>
            <p:ph idx="1"/>
          </p:nvPr>
        </p:nvSpPr>
        <p:spPr/>
        <p:txBody>
          <a:bodyPr/>
          <a:lstStyle/>
          <a:p>
            <a:endParaRPr lang="pt-BR" dirty="0"/>
          </a:p>
        </p:txBody>
      </p:sp>
    </p:spTree>
    <p:extLst>
      <p:ext uri="{BB962C8B-B14F-4D97-AF65-F5344CB8AC3E}">
        <p14:creationId xmlns:p14="http://schemas.microsoft.com/office/powerpoint/2010/main" val="3209809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endParaRPr lang="pt-BR" sz="4000" dirty="0" smtClean="0">
              <a:solidFill>
                <a:srgbClr val="0070C0"/>
              </a:solidFill>
            </a:endParaRPr>
          </a:p>
          <a:p>
            <a:pPr marL="0" indent="0" algn="just">
              <a:buNone/>
            </a:pPr>
            <a:r>
              <a:rPr lang="pt-BR" sz="4000" dirty="0" smtClean="0">
                <a:solidFill>
                  <a:srgbClr val="0070C0"/>
                </a:solidFill>
              </a:rPr>
              <a:t>Para falar da nossa formação cultural precisamos entender que o Brasil é um País miscigenado. </a:t>
            </a:r>
            <a:endParaRPr lang="pt-BR" sz="4000" dirty="0">
              <a:solidFill>
                <a:srgbClr val="0070C0"/>
              </a:solidFill>
            </a:endParaRPr>
          </a:p>
        </p:txBody>
      </p:sp>
    </p:spTree>
    <p:extLst>
      <p:ext uri="{BB962C8B-B14F-4D97-AF65-F5344CB8AC3E}">
        <p14:creationId xmlns:p14="http://schemas.microsoft.com/office/powerpoint/2010/main" val="391405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A miscigenação</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buNone/>
            </a:pPr>
            <a:r>
              <a:rPr lang="pt-BR" dirty="0" smtClean="0">
                <a:solidFill>
                  <a:srgbClr val="0070C0"/>
                </a:solidFill>
              </a:rPr>
              <a:t>Nossa maneira de agir e pensar estão diretamente ligadas a três outras culturas:</a:t>
            </a:r>
          </a:p>
          <a:p>
            <a:pPr marL="0" indent="0">
              <a:buNone/>
            </a:pPr>
            <a:endParaRPr lang="pt-BR" dirty="0">
              <a:solidFill>
                <a:srgbClr val="0070C0"/>
              </a:solidFill>
            </a:endParaRPr>
          </a:p>
          <a:p>
            <a:pPr marL="0" indent="0">
              <a:buNone/>
            </a:pPr>
            <a:r>
              <a:rPr lang="pt-BR" dirty="0" smtClean="0">
                <a:solidFill>
                  <a:srgbClr val="0070C0"/>
                </a:solidFill>
              </a:rPr>
              <a:t>Portuguesa</a:t>
            </a:r>
            <a:endParaRPr lang="pt-BR" dirty="0">
              <a:solidFill>
                <a:srgbClr val="0070C0"/>
              </a:solidFill>
            </a:endParaRPr>
          </a:p>
          <a:p>
            <a:pPr marL="0" indent="0">
              <a:buNone/>
            </a:pPr>
            <a:r>
              <a:rPr lang="pt-BR" dirty="0" smtClean="0">
                <a:solidFill>
                  <a:srgbClr val="0070C0"/>
                </a:solidFill>
              </a:rPr>
              <a:t>Indígena</a:t>
            </a:r>
          </a:p>
          <a:p>
            <a:pPr marL="0" indent="0">
              <a:buNone/>
            </a:pPr>
            <a:r>
              <a:rPr lang="pt-BR" dirty="0" smtClean="0">
                <a:solidFill>
                  <a:srgbClr val="0070C0"/>
                </a:solidFill>
              </a:rPr>
              <a:t>Africana</a:t>
            </a:r>
            <a:endParaRPr lang="pt-BR" dirty="0">
              <a:solidFill>
                <a:srgbClr val="0070C0"/>
              </a:solidFill>
            </a:endParaRPr>
          </a:p>
        </p:txBody>
      </p:sp>
    </p:spTree>
    <p:extLst>
      <p:ext uri="{BB962C8B-B14F-4D97-AF65-F5344CB8AC3E}">
        <p14:creationId xmlns:p14="http://schemas.microsoft.com/office/powerpoint/2010/main" val="2857075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A Guerra de reconquista</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Para entender nossa formação cultural é preciso compreender como se deu a formação do Estado nacional Português. </a:t>
            </a:r>
            <a:endParaRPr lang="pt-BR" dirty="0">
              <a:solidFill>
                <a:srgbClr val="0070C0"/>
              </a:solidFill>
            </a:endParaRPr>
          </a:p>
          <a:p>
            <a:pPr marL="0" indent="0" algn="just">
              <a:buNone/>
            </a:pPr>
            <a:r>
              <a:rPr lang="pt-BR" dirty="0" smtClean="0">
                <a:solidFill>
                  <a:srgbClr val="0070C0"/>
                </a:solidFill>
              </a:rPr>
              <a:t>O Território Português havia sido invadido pelos bárbaros.   </a:t>
            </a:r>
          </a:p>
          <a:p>
            <a:pPr marL="0" indent="0" algn="just">
              <a:buNone/>
            </a:pPr>
            <a:r>
              <a:rPr lang="pt-BR" dirty="0" smtClean="0">
                <a:solidFill>
                  <a:srgbClr val="0070C0"/>
                </a:solidFill>
              </a:rPr>
              <a:t>Em 1385, a Guerra de Reconquista devolveu o território aos seus donos.</a:t>
            </a:r>
          </a:p>
          <a:p>
            <a:pPr marL="0" indent="0">
              <a:buNone/>
            </a:pPr>
            <a:r>
              <a:rPr lang="pt-BR" dirty="0" smtClean="0"/>
              <a:t> </a:t>
            </a:r>
            <a:endParaRPr lang="pt-BR" dirty="0"/>
          </a:p>
        </p:txBody>
      </p:sp>
    </p:spTree>
    <p:extLst>
      <p:ext uri="{BB962C8B-B14F-4D97-AF65-F5344CB8AC3E}">
        <p14:creationId xmlns:p14="http://schemas.microsoft.com/office/powerpoint/2010/main" val="3355192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A Burguesia</a:t>
            </a:r>
            <a:endParaRPr lang="pt-BR" dirty="0">
              <a:solidFill>
                <a:srgbClr val="FF0000"/>
              </a:solidFill>
            </a:endParaRPr>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A briga pela sucessão ao trono, com a morte do rei Fernando, acabou por dar poder a um segmento social que tinha poder econômico, mas não tinha poder político: </a:t>
            </a:r>
            <a:r>
              <a:rPr lang="pt-BR" dirty="0" smtClean="0">
                <a:solidFill>
                  <a:srgbClr val="FF0000"/>
                </a:solidFill>
              </a:rPr>
              <a:t>a burguesia.</a:t>
            </a:r>
          </a:p>
          <a:p>
            <a:pPr marL="0" indent="0" algn="just">
              <a:buNone/>
            </a:pPr>
            <a:r>
              <a:rPr lang="pt-BR" dirty="0" smtClean="0">
                <a:solidFill>
                  <a:srgbClr val="0070C0"/>
                </a:solidFill>
              </a:rPr>
              <a:t>O rei Fernando era um entrave aos interesses da burguesia. Seu </a:t>
            </a:r>
            <a:r>
              <a:rPr lang="pt-BR" dirty="0" smtClean="0">
                <a:solidFill>
                  <a:srgbClr val="0070C0"/>
                </a:solidFill>
              </a:rPr>
              <a:t>meio </a:t>
            </a:r>
            <a:r>
              <a:rPr lang="pt-BR" dirty="0" smtClean="0">
                <a:solidFill>
                  <a:srgbClr val="0070C0"/>
                </a:solidFill>
              </a:rPr>
              <a:t>irmão ( Mestre de Avis) se aliou ao povo e à nobreza para impedir que a filha do Rei Fernando assumisse o trono.</a:t>
            </a:r>
            <a:endParaRPr lang="pt-BR" dirty="0">
              <a:solidFill>
                <a:srgbClr val="0070C0"/>
              </a:solidFill>
            </a:endParaRPr>
          </a:p>
        </p:txBody>
      </p:sp>
    </p:spTree>
    <p:extLst>
      <p:ext uri="{BB962C8B-B14F-4D97-AF65-F5344CB8AC3E}">
        <p14:creationId xmlns:p14="http://schemas.microsoft.com/office/powerpoint/2010/main" val="52192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a:bodyPr>
          <a:lstStyle/>
          <a:p>
            <a:pPr marL="0" indent="0" algn="just">
              <a:buNone/>
            </a:pPr>
            <a:r>
              <a:rPr lang="pt-BR" sz="4000" dirty="0" smtClean="0">
                <a:solidFill>
                  <a:srgbClr val="0070C0"/>
                </a:solidFill>
              </a:rPr>
              <a:t>Assume o trono o mestre de Avis irmão bastardo do Rei Fernando que ficou devendo favores à burguesia. </a:t>
            </a:r>
          </a:p>
          <a:p>
            <a:pPr marL="0" indent="0" algn="just">
              <a:buNone/>
            </a:pPr>
            <a:r>
              <a:rPr lang="pt-BR" sz="4000" dirty="0" smtClean="0">
                <a:solidFill>
                  <a:srgbClr val="0070C0"/>
                </a:solidFill>
              </a:rPr>
              <a:t>Vale lembrar que neste momento os mouros, povos conhecedores das atividades comerciais já praticavam comércio internamente. </a:t>
            </a:r>
            <a:endParaRPr lang="pt-BR" sz="4000" dirty="0">
              <a:solidFill>
                <a:srgbClr val="0070C0"/>
              </a:solidFill>
            </a:endParaRPr>
          </a:p>
        </p:txBody>
      </p:sp>
    </p:spTree>
    <p:extLst>
      <p:ext uri="{BB962C8B-B14F-4D97-AF65-F5344CB8AC3E}">
        <p14:creationId xmlns:p14="http://schemas.microsoft.com/office/powerpoint/2010/main" val="2660385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Grandes navegações</a:t>
            </a:r>
            <a:endParaRPr lang="pt-BR" dirty="0">
              <a:solidFill>
                <a:srgbClr val="FF0000"/>
              </a:solidFill>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sz="4000" dirty="0" smtClean="0">
                <a:solidFill>
                  <a:srgbClr val="0070C0"/>
                </a:solidFill>
              </a:rPr>
              <a:t>Com as Grandes navegações e a necessidade de encontrar novas rotas marítimas além, é claro, de expandir território e a fé católica os portugueses chegaram nas Américas</a:t>
            </a:r>
            <a:r>
              <a:rPr lang="pt-BR" dirty="0" smtClean="0">
                <a:solidFill>
                  <a:srgbClr val="0070C0"/>
                </a:solidFill>
              </a:rPr>
              <a:t>.</a:t>
            </a:r>
          </a:p>
          <a:p>
            <a:pPr marL="0" indent="0" algn="just">
              <a:buNone/>
            </a:pPr>
            <a:r>
              <a:rPr lang="pt-BR" dirty="0" smtClean="0">
                <a:solidFill>
                  <a:srgbClr val="002060"/>
                </a:solidFill>
              </a:rPr>
              <a:t>Quem quiser conhecer melhor sobre o período ver o filme:</a:t>
            </a:r>
            <a:endParaRPr lang="pt-BR" dirty="0">
              <a:solidFill>
                <a:srgbClr val="002060"/>
              </a:solidFill>
            </a:endParaRPr>
          </a:p>
          <a:p>
            <a:pPr marL="0" indent="0" algn="just">
              <a:buNone/>
            </a:pPr>
            <a:r>
              <a:rPr lang="pt-BR" sz="2800" dirty="0" smtClean="0">
                <a:solidFill>
                  <a:srgbClr val="002060"/>
                </a:solidFill>
              </a:rPr>
              <a:t>1492 a conquista do paraíso.</a:t>
            </a:r>
            <a:r>
              <a:rPr lang="pt-BR" dirty="0" smtClean="0">
                <a:solidFill>
                  <a:srgbClr val="002060"/>
                </a:solidFill>
              </a:rPr>
              <a:t> </a:t>
            </a:r>
            <a:endParaRPr lang="pt-BR" dirty="0">
              <a:solidFill>
                <a:srgbClr val="002060"/>
              </a:solidFill>
            </a:endParaRPr>
          </a:p>
        </p:txBody>
      </p:sp>
    </p:spTree>
    <p:extLst>
      <p:ext uri="{BB962C8B-B14F-4D97-AF65-F5344CB8AC3E}">
        <p14:creationId xmlns:p14="http://schemas.microsoft.com/office/powerpoint/2010/main" val="126732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smtClean="0">
                <a:solidFill>
                  <a:srgbClr val="0070C0"/>
                </a:solidFill>
              </a:rPr>
              <a:t>Essas terras, como sabem, eram ocupadas pelos índios.</a:t>
            </a:r>
          </a:p>
          <a:p>
            <a:pPr marL="0" indent="0" algn="just">
              <a:buNone/>
            </a:pPr>
            <a:r>
              <a:rPr lang="pt-BR" dirty="0" smtClean="0">
                <a:solidFill>
                  <a:srgbClr val="0070C0"/>
                </a:solidFill>
              </a:rPr>
              <a:t>Viviam basicamente do que a terra oferecia Não produziam praticamente nada, já que eram nômades.</a:t>
            </a:r>
          </a:p>
          <a:p>
            <a:pPr marL="0" indent="0" algn="just">
              <a:buNone/>
            </a:pPr>
            <a:r>
              <a:rPr lang="pt-BR" dirty="0" smtClean="0">
                <a:solidFill>
                  <a:srgbClr val="0070C0"/>
                </a:solidFill>
              </a:rPr>
              <a:t>Acreditavam que Deus estava nos quatro elementos da natureza: fogo, água, ar, terra. </a:t>
            </a:r>
          </a:p>
          <a:p>
            <a:pPr marL="0" indent="0" algn="just">
              <a:buNone/>
            </a:pPr>
            <a:endParaRPr lang="pt-BR" dirty="0">
              <a:solidFill>
                <a:srgbClr val="0070C0"/>
              </a:solidFill>
            </a:endParaRPr>
          </a:p>
        </p:txBody>
      </p:sp>
    </p:spTree>
    <p:extLst>
      <p:ext uri="{BB962C8B-B14F-4D97-AF65-F5344CB8AC3E}">
        <p14:creationId xmlns:p14="http://schemas.microsoft.com/office/powerpoint/2010/main" val="4289070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O </a:t>
            </a:r>
            <a:r>
              <a:rPr lang="pt-BR" dirty="0" err="1" smtClean="0">
                <a:solidFill>
                  <a:srgbClr val="FF0000"/>
                </a:solidFill>
              </a:rPr>
              <a:t>achamento</a:t>
            </a:r>
            <a:endParaRPr lang="pt-BR" dirty="0">
              <a:solidFill>
                <a:srgbClr val="FF0000"/>
              </a:solidFill>
            </a:endParaRPr>
          </a:p>
        </p:txBody>
      </p:sp>
      <p:sp>
        <p:nvSpPr>
          <p:cNvPr id="3" name="Espaço Reservado para Conteúdo 2"/>
          <p:cNvSpPr>
            <a:spLocks noGrp="1"/>
          </p:cNvSpPr>
          <p:nvPr>
            <p:ph idx="1"/>
          </p:nvPr>
        </p:nvSpPr>
        <p:spPr/>
        <p:txBody>
          <a:bodyPr>
            <a:normAutofit lnSpcReduction="10000"/>
          </a:bodyPr>
          <a:lstStyle/>
          <a:p>
            <a:pPr marL="0" indent="0" algn="just">
              <a:buNone/>
            </a:pPr>
            <a:r>
              <a:rPr lang="pt-BR" dirty="0" smtClean="0">
                <a:solidFill>
                  <a:srgbClr val="0070C0"/>
                </a:solidFill>
              </a:rPr>
              <a:t>O Brasil foi achado em 1500</a:t>
            </a:r>
          </a:p>
          <a:p>
            <a:pPr marL="0" indent="0" algn="just">
              <a:buNone/>
            </a:pPr>
            <a:r>
              <a:rPr lang="pt-BR" dirty="0" smtClean="0">
                <a:solidFill>
                  <a:srgbClr val="0070C0"/>
                </a:solidFill>
              </a:rPr>
              <a:t>Em 1530 a Coroa se vê obrigada a povoar essa terra.</a:t>
            </a:r>
          </a:p>
          <a:p>
            <a:pPr marL="0" indent="0" algn="just">
              <a:buNone/>
            </a:pPr>
            <a:r>
              <a:rPr lang="pt-BR" dirty="0" smtClean="0">
                <a:solidFill>
                  <a:srgbClr val="0070C0"/>
                </a:solidFill>
              </a:rPr>
              <a:t>Todas as terras descobertas deveriam ser ocupadas, caso contrário, elas poderiam ser redescobertas e ocupadas.</a:t>
            </a:r>
          </a:p>
          <a:p>
            <a:pPr marL="0" indent="0" algn="just">
              <a:buNone/>
            </a:pPr>
            <a:r>
              <a:rPr lang="pt-BR" dirty="0" smtClean="0">
                <a:solidFill>
                  <a:srgbClr val="0070C0"/>
                </a:solidFill>
              </a:rPr>
              <a:t>Com medo dos franceses que vinham fazer escambo com os índios, a coroa decide pela ocupação.</a:t>
            </a:r>
            <a:endParaRPr lang="pt-BR" dirty="0">
              <a:solidFill>
                <a:srgbClr val="0070C0"/>
              </a:solidFill>
            </a:endParaRPr>
          </a:p>
        </p:txBody>
      </p:sp>
    </p:spTree>
    <p:extLst>
      <p:ext uri="{BB962C8B-B14F-4D97-AF65-F5344CB8AC3E}">
        <p14:creationId xmlns:p14="http://schemas.microsoft.com/office/powerpoint/2010/main" val="1824246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rPr>
              <a:t>A empresa</a:t>
            </a:r>
            <a:endParaRPr lang="pt-BR" dirty="0">
              <a:solidFill>
                <a:srgbClr val="FF0000"/>
              </a:solidFill>
            </a:endParaRPr>
          </a:p>
        </p:txBody>
      </p:sp>
      <p:sp>
        <p:nvSpPr>
          <p:cNvPr id="3" name="Espaço Reservado para Conteúdo 2"/>
          <p:cNvSpPr>
            <a:spLocks noGrp="1"/>
          </p:cNvSpPr>
          <p:nvPr>
            <p:ph idx="1"/>
          </p:nvPr>
        </p:nvSpPr>
        <p:spPr>
          <a:xfrm>
            <a:off x="539552" y="1556792"/>
            <a:ext cx="8229600" cy="4525963"/>
          </a:xfrm>
        </p:spPr>
        <p:txBody>
          <a:bodyPr/>
          <a:lstStyle/>
          <a:p>
            <a:pPr marL="0" indent="0" algn="just">
              <a:buNone/>
            </a:pPr>
            <a:r>
              <a:rPr lang="pt-BR" dirty="0" smtClean="0">
                <a:solidFill>
                  <a:srgbClr val="0070C0"/>
                </a:solidFill>
              </a:rPr>
              <a:t>Decidida pela ocupação e, sem encontrar, ouro e prata inicialmente, era preciso fundar aqui uma empresa que pudesse manter a pequena população sem representar gastos para a Coroa. </a:t>
            </a:r>
          </a:p>
          <a:p>
            <a:pPr marL="0" indent="0" algn="just">
              <a:buNone/>
            </a:pPr>
            <a:r>
              <a:rPr lang="pt-BR" dirty="0" smtClean="0">
                <a:solidFill>
                  <a:srgbClr val="0070C0"/>
                </a:solidFill>
              </a:rPr>
              <a:t>Tem início a </a:t>
            </a:r>
            <a:r>
              <a:rPr lang="pt-BR" dirty="0" err="1" smtClean="0">
                <a:solidFill>
                  <a:srgbClr val="0070C0"/>
                </a:solidFill>
              </a:rPr>
              <a:t>Platation</a:t>
            </a:r>
            <a:r>
              <a:rPr lang="pt-BR" dirty="0" smtClean="0">
                <a:solidFill>
                  <a:srgbClr val="0070C0"/>
                </a:solidFill>
              </a:rPr>
              <a:t>. Engenhos de açúcar.</a:t>
            </a:r>
          </a:p>
          <a:p>
            <a:pPr marL="0" indent="0" algn="just">
              <a:buNone/>
            </a:pPr>
            <a:r>
              <a:rPr lang="pt-BR" dirty="0" smtClean="0">
                <a:solidFill>
                  <a:srgbClr val="0070C0"/>
                </a:solidFill>
              </a:rPr>
              <a:t>Assim o povo se organizou às margens do litoral.</a:t>
            </a:r>
            <a:endParaRPr lang="pt-BR" dirty="0">
              <a:solidFill>
                <a:srgbClr val="0070C0"/>
              </a:solidFill>
            </a:endParaRPr>
          </a:p>
        </p:txBody>
      </p:sp>
    </p:spTree>
    <p:extLst>
      <p:ext uri="{BB962C8B-B14F-4D97-AF65-F5344CB8AC3E}">
        <p14:creationId xmlns:p14="http://schemas.microsoft.com/office/powerpoint/2010/main" val="15759299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Engenho</a:t>
            </a:r>
            <a:endParaRPr lang="pt-BR" dirty="0"/>
          </a:p>
        </p:txBody>
      </p:sp>
      <p:sp>
        <p:nvSpPr>
          <p:cNvPr id="3" name="Espaço Reservado para Conteúdo 2"/>
          <p:cNvSpPr>
            <a:spLocks noGrp="1"/>
          </p:cNvSpPr>
          <p:nvPr>
            <p:ph idx="1"/>
          </p:nvPr>
        </p:nvSpPr>
        <p:spPr/>
        <p:txBody>
          <a:bodyPr/>
          <a:lstStyle/>
          <a:p>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00808"/>
            <a:ext cx="8136903"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7696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Sociedade Brasileira Colonial</a:t>
            </a:r>
            <a:endParaRPr lang="pt-BR" dirty="0"/>
          </a:p>
        </p:txBody>
      </p:sp>
      <p:sp>
        <p:nvSpPr>
          <p:cNvPr id="3" name="Espaço Reservado para Conteúdo 2"/>
          <p:cNvSpPr>
            <a:spLocks noGrp="1"/>
          </p:cNvSpPr>
          <p:nvPr>
            <p:ph idx="1"/>
          </p:nvPr>
        </p:nvSpPr>
        <p:spPr/>
        <p:txBody>
          <a:bodyPr/>
          <a:lstStyle/>
          <a:p>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8208912"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1100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 “vida” no engenho</a:t>
            </a:r>
            <a:endParaRPr lang="pt-BR" dirty="0"/>
          </a:p>
        </p:txBody>
      </p:sp>
      <p:sp>
        <p:nvSpPr>
          <p:cNvPr id="3" name="Espaço Reservado para Conteúdo 2"/>
          <p:cNvSpPr>
            <a:spLocks noGrp="1"/>
          </p:cNvSpPr>
          <p:nvPr>
            <p:ph idx="1"/>
          </p:nvPr>
        </p:nvSpPr>
        <p:spPr/>
        <p:txBody>
          <a:bodyPr/>
          <a:lstStyle/>
          <a:p>
            <a:endParaRPr lang="pt-B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556792"/>
            <a:ext cx="8136905"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8454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solidFill>
                  <a:srgbClr val="FF0000"/>
                </a:solidFill>
              </a:rPr>
              <a:t>E</a:t>
            </a:r>
            <a:r>
              <a:rPr lang="pt-BR" dirty="0" smtClean="0">
                <a:solidFill>
                  <a:srgbClr val="FF0000"/>
                </a:solidFill>
              </a:rPr>
              <a:t>scravidão</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lgn="just">
              <a:buNone/>
            </a:pPr>
            <a:r>
              <a:rPr lang="pt-BR" sz="3600" dirty="0" smtClean="0">
                <a:solidFill>
                  <a:srgbClr val="0070C0"/>
                </a:solidFill>
              </a:rPr>
              <a:t>A primeira tentativa foi escravizar o índio.  </a:t>
            </a:r>
          </a:p>
          <a:p>
            <a:pPr marL="0" indent="0" algn="just">
              <a:buNone/>
            </a:pPr>
            <a:r>
              <a:rPr lang="pt-BR" sz="3600" dirty="0" smtClean="0">
                <a:solidFill>
                  <a:srgbClr val="0070C0"/>
                </a:solidFill>
              </a:rPr>
              <a:t>Mas a principal mão-de-obra usada foi o negro africano.</a:t>
            </a:r>
          </a:p>
          <a:p>
            <a:pPr marL="0" indent="0" algn="just">
              <a:buNone/>
            </a:pPr>
            <a:r>
              <a:rPr lang="pt-BR" sz="3600" dirty="0" smtClean="0">
                <a:solidFill>
                  <a:srgbClr val="0070C0"/>
                </a:solidFill>
              </a:rPr>
              <a:t>Mão-de-obra e produto</a:t>
            </a:r>
          </a:p>
          <a:p>
            <a:pPr marL="0" indent="0" algn="just">
              <a:buNone/>
            </a:pPr>
            <a:r>
              <a:rPr lang="pt-BR" sz="3600" dirty="0" smtClean="0">
                <a:solidFill>
                  <a:srgbClr val="0070C0"/>
                </a:solidFill>
              </a:rPr>
              <a:t>Apresentar os </a:t>
            </a:r>
            <a:r>
              <a:rPr lang="pt-BR" sz="3600" dirty="0" err="1" smtClean="0">
                <a:solidFill>
                  <a:srgbClr val="0070C0"/>
                </a:solidFill>
              </a:rPr>
              <a:t>videos</a:t>
            </a:r>
            <a:r>
              <a:rPr lang="pt-BR" sz="3600" dirty="0" smtClean="0">
                <a:solidFill>
                  <a:srgbClr val="0070C0"/>
                </a:solidFill>
              </a:rPr>
              <a:t>:</a:t>
            </a:r>
          </a:p>
          <a:p>
            <a:pPr marL="0" indent="0" algn="just">
              <a:buNone/>
            </a:pPr>
            <a:r>
              <a:rPr lang="pt-BR" sz="1500" dirty="0" smtClean="0">
                <a:solidFill>
                  <a:srgbClr val="0070C0"/>
                </a:solidFill>
                <a:hlinkClick r:id="rId2"/>
              </a:rPr>
              <a:t> https</a:t>
            </a:r>
            <a:r>
              <a:rPr lang="pt-BR" sz="1500" dirty="0">
                <a:solidFill>
                  <a:srgbClr val="0070C0"/>
                </a:solidFill>
                <a:hlinkClick r:id="rId2"/>
              </a:rPr>
              <a:t>://</a:t>
            </a:r>
            <a:r>
              <a:rPr lang="pt-BR" sz="1500" dirty="0" smtClean="0">
                <a:solidFill>
                  <a:srgbClr val="0070C0"/>
                </a:solidFill>
                <a:hlinkClick r:id="rId2"/>
              </a:rPr>
              <a:t>www.youtube.com/watch?v=EdKoK7mHsQ8&amp;list=PLnQk-NG0gj1_a5n8kdeOxSOUWObNLYqpE</a:t>
            </a:r>
            <a:endParaRPr lang="pt-BR" sz="1500" dirty="0" smtClean="0">
              <a:solidFill>
                <a:srgbClr val="0070C0"/>
              </a:solidFill>
            </a:endParaRPr>
          </a:p>
          <a:p>
            <a:pPr marL="0" indent="0" algn="just">
              <a:buNone/>
            </a:pPr>
            <a:r>
              <a:rPr lang="pt-BR" sz="1600" dirty="0">
                <a:hlinkClick r:id="rId3"/>
              </a:rPr>
              <a:t>https://www.youtube.com/watch?v=-du4gtIutn8</a:t>
            </a:r>
            <a:endParaRPr lang="pt-BR" sz="1500" dirty="0">
              <a:solidFill>
                <a:srgbClr val="0070C0"/>
              </a:solidFill>
            </a:endParaRPr>
          </a:p>
        </p:txBody>
      </p:sp>
    </p:spTree>
    <p:extLst>
      <p:ext uri="{BB962C8B-B14F-4D97-AF65-F5344CB8AC3E}">
        <p14:creationId xmlns:p14="http://schemas.microsoft.com/office/powerpoint/2010/main" val="916624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solidFill>
                  <a:srgbClr val="FF0000"/>
                </a:solidFill>
              </a:rPr>
              <a:t>Gilberto </a:t>
            </a:r>
            <a:r>
              <a:rPr lang="pt-BR" dirty="0">
                <a:solidFill>
                  <a:srgbClr val="FF0000"/>
                </a:solidFill>
              </a:rPr>
              <a:t>F</a:t>
            </a:r>
            <a:r>
              <a:rPr lang="pt-BR" dirty="0" smtClean="0">
                <a:solidFill>
                  <a:srgbClr val="FF0000"/>
                </a:solidFill>
              </a:rPr>
              <a:t>reyre</a:t>
            </a:r>
            <a:br>
              <a:rPr lang="pt-BR" dirty="0" smtClean="0">
                <a:solidFill>
                  <a:srgbClr val="FF0000"/>
                </a:solidFill>
              </a:rPr>
            </a:br>
            <a:r>
              <a:rPr lang="pt-BR" dirty="0" smtClean="0">
                <a:solidFill>
                  <a:srgbClr val="FF0000"/>
                </a:solidFill>
              </a:rPr>
              <a:t>Casa Grande e senzala</a:t>
            </a:r>
            <a:endParaRPr lang="pt-BR" dirty="0">
              <a:solidFill>
                <a:srgbClr val="FF0000"/>
              </a:solidFill>
            </a:endParaRPr>
          </a:p>
        </p:txBody>
      </p:sp>
      <p:sp>
        <p:nvSpPr>
          <p:cNvPr id="3" name="Espaço Reservado para Conteúdo 2"/>
          <p:cNvSpPr>
            <a:spLocks noGrp="1"/>
          </p:cNvSpPr>
          <p:nvPr>
            <p:ph idx="1"/>
          </p:nvPr>
        </p:nvSpPr>
        <p:spPr/>
        <p:txBody>
          <a:bodyPr>
            <a:normAutofit/>
          </a:bodyPr>
          <a:lstStyle/>
          <a:p>
            <a:pPr marL="0" indent="0" algn="just">
              <a:buNone/>
            </a:pPr>
            <a:r>
              <a:rPr lang="pt-BR" sz="4400" dirty="0">
                <a:solidFill>
                  <a:srgbClr val="0070C0"/>
                </a:solidFill>
              </a:rPr>
              <a:t>Capítulo I: Características gerais da colonização portuguesa do Brasil</a:t>
            </a:r>
            <a:r>
              <a:rPr lang="pt-BR" sz="4400" dirty="0" smtClean="0">
                <a:solidFill>
                  <a:srgbClr val="0070C0"/>
                </a:solidFill>
              </a:rPr>
              <a:t>:</a:t>
            </a:r>
          </a:p>
          <a:p>
            <a:pPr marL="0" indent="0" algn="just">
              <a:buNone/>
            </a:pPr>
            <a:endParaRPr lang="pt-BR" sz="4400" dirty="0">
              <a:solidFill>
                <a:srgbClr val="0070C0"/>
              </a:solidFill>
            </a:endParaRPr>
          </a:p>
          <a:p>
            <a:pPr marL="0" indent="0" algn="just">
              <a:buNone/>
            </a:pPr>
            <a:r>
              <a:rPr lang="pt-BR" sz="4400" dirty="0" smtClean="0">
                <a:solidFill>
                  <a:srgbClr val="0070C0"/>
                </a:solidFill>
              </a:rPr>
              <a:t> </a:t>
            </a:r>
            <a:r>
              <a:rPr lang="pt-BR" sz="4400" dirty="0">
                <a:solidFill>
                  <a:srgbClr val="0070C0"/>
                </a:solidFill>
              </a:rPr>
              <a:t>formação de uma </a:t>
            </a:r>
            <a:r>
              <a:rPr lang="pt-BR" sz="4400" dirty="0" smtClean="0">
                <a:solidFill>
                  <a:srgbClr val="0070C0"/>
                </a:solidFill>
              </a:rPr>
              <a:t>sociedade </a:t>
            </a:r>
            <a:r>
              <a:rPr lang="pt-BR" sz="4400" dirty="0">
                <a:solidFill>
                  <a:srgbClr val="0070C0"/>
                </a:solidFill>
              </a:rPr>
              <a:t>agrária, escravocrata e híbrida</a:t>
            </a:r>
          </a:p>
        </p:txBody>
      </p:sp>
    </p:spTree>
    <p:extLst>
      <p:ext uri="{BB962C8B-B14F-4D97-AF65-F5344CB8AC3E}">
        <p14:creationId xmlns:p14="http://schemas.microsoft.com/office/powerpoint/2010/main" val="2544605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Mercado de escravos</a:t>
            </a:r>
            <a:endParaRPr lang="pt-BR" dirty="0"/>
          </a:p>
        </p:txBody>
      </p:sp>
      <p:sp>
        <p:nvSpPr>
          <p:cNvPr id="3" name="Espaço Reservado para Conteúdo 2"/>
          <p:cNvSpPr>
            <a:spLocks noGrp="1"/>
          </p:cNvSpPr>
          <p:nvPr>
            <p:ph idx="1"/>
          </p:nvPr>
        </p:nvSpPr>
        <p:spPr/>
        <p:txBody>
          <a:bodyPr/>
          <a:lstStyle/>
          <a:p>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3"/>
            <a:ext cx="8208912"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9926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Somente a partir de 1532 é que se organizou econômica e civilmente a sociedade brasileira. Sua principal base foi a agricultura, ao contrário do que aconteceu com outras colônias espalhadas pelo mundo no mesmo período, e não pela atividade de extrativismo, mais lucrativa porém predatória.</a:t>
            </a:r>
          </a:p>
        </p:txBody>
      </p:sp>
    </p:spTree>
    <p:extLst>
      <p:ext uri="{BB962C8B-B14F-4D97-AF65-F5344CB8AC3E}">
        <p14:creationId xmlns:p14="http://schemas.microsoft.com/office/powerpoint/2010/main" val="36602963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Esta não foi feita de forma aventureira, mas sim de forma a melhor aproveitar o território brasileiro com o mínimo custo e assentando-se nele, posto que se deu em grande parte de iniciativa particular, sem ampla ajuda do governo </a:t>
            </a:r>
            <a:r>
              <a:rPr lang="pt-BR" dirty="0" smtClean="0">
                <a:solidFill>
                  <a:srgbClr val="0070C0"/>
                </a:solidFill>
              </a:rPr>
              <a:t>luso.</a:t>
            </a:r>
            <a:endParaRPr lang="pt-BR" dirty="0">
              <a:solidFill>
                <a:srgbClr val="0070C0"/>
              </a:solidFill>
            </a:endParaRPr>
          </a:p>
        </p:txBody>
      </p:sp>
    </p:spTree>
    <p:extLst>
      <p:ext uri="{BB962C8B-B14F-4D97-AF65-F5344CB8AC3E}">
        <p14:creationId xmlns:p14="http://schemas.microsoft.com/office/powerpoint/2010/main" val="3868081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dirty="0">
                <a:solidFill>
                  <a:srgbClr val="0070C0"/>
                </a:solidFill>
              </a:rPr>
              <a:t>A formação social brasileira girou em torno da casa-grande. Lá que germinou muitos aspectos da cultura brasileira. E toda a estrutura em torno da casa-grande representa melhor que qualquer coisa as contradições da terra, convivendo em equilíbrio assimétrico entre o negro e o branco, o escravo e o senhor. Estes conviveram juntos dentro da casa-grande (serviços domésticos eram feitos por negros), palco mor dessa representação, ao qual até a Igreja Católica se submetia (havia uma capela nas casas-grandes, os padres vivam nas casas-grandes, alguns até como senhores de engenho).</a:t>
            </a:r>
          </a:p>
        </p:txBody>
      </p:sp>
    </p:spTree>
    <p:extLst>
      <p:ext uri="{BB962C8B-B14F-4D97-AF65-F5344CB8AC3E}">
        <p14:creationId xmlns:p14="http://schemas.microsoft.com/office/powerpoint/2010/main" val="1342638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dirty="0">
                <a:solidFill>
                  <a:srgbClr val="0070C0"/>
                </a:solidFill>
              </a:rPr>
              <a:t>A unificação do território nacional se deu em via da língua e da religião, considerada o cimento da sociedade, e muitas vezes foi conseguida á força. No Brasil não havia pureza de raças, uma vez que havia grande necessidade de ocupação territorial e colonização, se dando através da </a:t>
            </a:r>
            <a:r>
              <a:rPr lang="pt-BR" dirty="0" err="1">
                <a:solidFill>
                  <a:srgbClr val="0070C0"/>
                </a:solidFill>
              </a:rPr>
              <a:t>miscibilização</a:t>
            </a:r>
            <a:r>
              <a:rPr lang="pt-BR" dirty="0">
                <a:solidFill>
                  <a:srgbClr val="0070C0"/>
                </a:solidFill>
              </a:rPr>
              <a:t>, pois havia pouca gente no Brasil. Essa </a:t>
            </a:r>
            <a:r>
              <a:rPr lang="pt-BR" dirty="0" err="1">
                <a:solidFill>
                  <a:srgbClr val="0070C0"/>
                </a:solidFill>
              </a:rPr>
              <a:t>miscibilização</a:t>
            </a:r>
            <a:r>
              <a:rPr lang="pt-BR" dirty="0">
                <a:solidFill>
                  <a:srgbClr val="0070C0"/>
                </a:solidFill>
              </a:rPr>
              <a:t> pode ser confundida com </a:t>
            </a:r>
            <a:r>
              <a:rPr lang="pt-BR" dirty="0" err="1">
                <a:solidFill>
                  <a:srgbClr val="0070C0"/>
                </a:solidFill>
              </a:rPr>
              <a:t>sifilização</a:t>
            </a:r>
            <a:r>
              <a:rPr lang="pt-BR" dirty="0">
                <a:solidFill>
                  <a:srgbClr val="0070C0"/>
                </a:solidFill>
              </a:rPr>
              <a:t>, em termos de Brasil no período colonial, devido aos altos índices da doença no país com a chegada dos colonizadores. </a:t>
            </a:r>
          </a:p>
        </p:txBody>
      </p:sp>
    </p:spTree>
    <p:extLst>
      <p:ext uri="{BB962C8B-B14F-4D97-AF65-F5344CB8AC3E}">
        <p14:creationId xmlns:p14="http://schemas.microsoft.com/office/powerpoint/2010/main" val="25738140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 facilidade de miscibilidade do colonizador português foi explicada por Gilberto Freyre pelo fato do povo português ser um povo indefinido entra a Europa e a África, posto que Portugal foi invadida e dominada por mouros. Essa indefinição gerou o hibridismo português, que contribuiu em larga escala para a adaptação e colonização portuguesa do Brasil.</a:t>
            </a:r>
          </a:p>
        </p:txBody>
      </p:sp>
    </p:spTree>
    <p:extLst>
      <p:ext uri="{BB962C8B-B14F-4D97-AF65-F5344CB8AC3E}">
        <p14:creationId xmlns:p14="http://schemas.microsoft.com/office/powerpoint/2010/main" val="2534600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Pode se dizer enfim, que o grande trunfo do colonizador português foi sua mobilidade, pois apesar das enormes dificuldades impostas, este conseguiu sobreviver, colonizar e unificar essa enorme colônia em condições adversas, coisa que muitos povos europeus não teriam condições de realizar.</a:t>
            </a:r>
          </a:p>
          <a:p>
            <a:pPr marL="0" indent="0">
              <a:buNone/>
            </a:pPr>
            <a:endParaRPr lang="pt-BR" dirty="0"/>
          </a:p>
        </p:txBody>
      </p:sp>
    </p:spTree>
    <p:extLst>
      <p:ext uri="{BB962C8B-B14F-4D97-AF65-F5344CB8AC3E}">
        <p14:creationId xmlns:p14="http://schemas.microsoft.com/office/powerpoint/2010/main" val="3541050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dirty="0">
                <a:solidFill>
                  <a:srgbClr val="0070C0"/>
                </a:solidFill>
              </a:rPr>
              <a:t>Capítulo II: O indígena na formação da família </a:t>
            </a:r>
            <a:r>
              <a:rPr lang="pt-BR" dirty="0" smtClean="0">
                <a:solidFill>
                  <a:srgbClr val="0070C0"/>
                </a:solidFill>
              </a:rPr>
              <a:t>brasileira.</a:t>
            </a:r>
          </a:p>
          <a:p>
            <a:pPr marL="0" indent="0" algn="just">
              <a:buNone/>
            </a:pPr>
            <a:r>
              <a:rPr lang="pt-BR" dirty="0">
                <a:solidFill>
                  <a:srgbClr val="0070C0"/>
                </a:solidFill>
              </a:rPr>
              <a:t>A chegada dos europeus á América desmantelou toda e estrutura social e econômica antes aqui predominante, desarticulando as bases da sociedade indígena. Essa degradação ao contato com os brancos, segundo Gilberto Freyre, é o resultado natural do encontro de uma sociedade de cultura mais avançada com uma de cultura menos avançada.</a:t>
            </a:r>
          </a:p>
        </p:txBody>
      </p:sp>
    </p:spTree>
    <p:extLst>
      <p:ext uri="{BB962C8B-B14F-4D97-AF65-F5344CB8AC3E}">
        <p14:creationId xmlns:p14="http://schemas.microsoft.com/office/powerpoint/2010/main" val="11354222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 relação dos portugueses com os índios no Brasil foi o que podemos chamar de mais branda do que o ocorrido nas colônias espanholas. Isso mais pela necessidade portuguesa de povoar o país e utilizá-los como escravos em plantações, onde a exploração do trabalho se diferenciava da exploração para o extrativismo preferido na colonização espanhol.</a:t>
            </a:r>
          </a:p>
        </p:txBody>
      </p:sp>
    </p:spTree>
    <p:extLst>
      <p:ext uri="{BB962C8B-B14F-4D97-AF65-F5344CB8AC3E}">
        <p14:creationId xmlns:p14="http://schemas.microsoft.com/office/powerpoint/2010/main" val="2199280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normAutofit fontScale="92500" lnSpcReduction="10000"/>
          </a:bodyPr>
          <a:lstStyle/>
          <a:p>
            <a:pPr marL="0" indent="0" algn="just">
              <a:buNone/>
            </a:pPr>
            <a:r>
              <a:rPr lang="pt-BR" dirty="0"/>
              <a:t> </a:t>
            </a:r>
            <a:r>
              <a:rPr lang="pt-BR" dirty="0">
                <a:solidFill>
                  <a:srgbClr val="0070C0"/>
                </a:solidFill>
              </a:rPr>
              <a:t>O extermínio dos índios não se deu de forma tão brutal quanto o extermínio à espanhola. Ficou escondido na reviravolta cultural que sofreram os índios no Brasil. Seja pelas mãos dos senhores de engenho, ou pelos jesuítas, seus costumes foram sendo reduzidos, batiam de frente com os costumes europeus que tentava se implantar aqui, acarretando no extermínio da população e da cultura indígena. Era o choque do imperialismo português com o comunismo indígena.</a:t>
            </a:r>
          </a:p>
        </p:txBody>
      </p:sp>
    </p:spTree>
    <p:extLst>
      <p:ext uri="{BB962C8B-B14F-4D97-AF65-F5344CB8AC3E}">
        <p14:creationId xmlns:p14="http://schemas.microsoft.com/office/powerpoint/2010/main" val="19455039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Os jesuítas foram os que melhor conseguiram estabelecer relações com os índios nessa época. Essas relações eram dificultadas pelo enorme número de tribos, costumes e idiomas presentes no Brasil naquela época. Pra facilitar a comunicação o tupi-guarani foi o artifício utilizado para a unificação da identidade indígena pelos jesuítas.</a:t>
            </a:r>
          </a:p>
        </p:txBody>
      </p:sp>
    </p:spTree>
    <p:extLst>
      <p:ext uri="{BB962C8B-B14F-4D97-AF65-F5344CB8AC3E}">
        <p14:creationId xmlns:p14="http://schemas.microsoft.com/office/powerpoint/2010/main" val="3682137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A cultura indígena era muito rica. A parte religiosa dessa cultura era cheia de magia e ritos, que muitas vezes os padres não aceitavam e proibiam-nos. Mesmo quando catequizados, os índios não perderam alguns de seus traços fundamentais.</a:t>
            </a:r>
          </a:p>
        </p:txBody>
      </p:sp>
    </p:spTree>
    <p:extLst>
      <p:ext uri="{BB962C8B-B14F-4D97-AF65-F5344CB8AC3E}">
        <p14:creationId xmlns:p14="http://schemas.microsoft.com/office/powerpoint/2010/main" val="11448813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r>
              <a:rPr lang="pt-BR" dirty="0">
                <a:solidFill>
                  <a:srgbClr val="0070C0"/>
                </a:solidFill>
              </a:rPr>
              <a:t>É o caso da relação de íntima religiosidade entre as pessoas e os santos. No folclore, muitas lendas indígenas persistem. A </a:t>
            </a:r>
            <a:r>
              <a:rPr lang="pt-BR" dirty="0" err="1">
                <a:solidFill>
                  <a:srgbClr val="0070C0"/>
                </a:solidFill>
              </a:rPr>
              <a:t>humanificação</a:t>
            </a:r>
            <a:r>
              <a:rPr lang="pt-BR" dirty="0">
                <a:solidFill>
                  <a:srgbClr val="0070C0"/>
                </a:solidFill>
              </a:rPr>
              <a:t> de animais, os cruzamentos entre estes, gerariam seres dotados de poderes extras que povoam as lendas animalistas indígenas. Entre os ritos, podemos incluir a passagem para a vida adulta, realizada no início da puberdade.</a:t>
            </a:r>
          </a:p>
        </p:txBody>
      </p:sp>
    </p:spTree>
    <p:extLst>
      <p:ext uri="{BB962C8B-B14F-4D97-AF65-F5344CB8AC3E}">
        <p14:creationId xmlns:p14="http://schemas.microsoft.com/office/powerpoint/2010/main" val="3028668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92500" lnSpcReduction="20000"/>
          </a:bodyPr>
          <a:lstStyle/>
          <a:p>
            <a:pPr marL="0" indent="0" algn="just">
              <a:buNone/>
            </a:pPr>
            <a:r>
              <a:rPr lang="pt-BR" dirty="0">
                <a:solidFill>
                  <a:srgbClr val="0070C0"/>
                </a:solidFill>
              </a:rPr>
              <a:t>O trabalho agrícola em uma aldeia indígena era, geralmente, realizado por mulheres, enquanto os homens eram responsáveis pela caça. Os índios viviam de forma sedentária. Com a chegada e ocupação dos portugueses, foram muito importantes nas bandeiras e na defesa do território nacional de embarcações piratas, por exemplo. Os índios conheciam o território como ninguém, viabilizando assim a exploração nacional. Porém, pelo fato dos índios brasileiros eram nômades, não se adaptaram à agricultura de monocultura.</a:t>
            </a:r>
          </a:p>
        </p:txBody>
      </p:sp>
    </p:spTree>
    <p:extLst>
      <p:ext uri="{BB962C8B-B14F-4D97-AF65-F5344CB8AC3E}">
        <p14:creationId xmlns:p14="http://schemas.microsoft.com/office/powerpoint/2010/main" val="11861427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lnSpcReduction="10000"/>
          </a:bodyPr>
          <a:lstStyle/>
          <a:p>
            <a:pPr marL="0" indent="0" algn="just">
              <a:buNone/>
            </a:pPr>
            <a:r>
              <a:rPr lang="pt-BR" dirty="0">
                <a:solidFill>
                  <a:srgbClr val="0070C0"/>
                </a:solidFill>
              </a:rPr>
              <a:t> Andavam sempre nuas e se ofereciam aos portugueses recém chegados, pois em muitas tribos os portugueses eram vistos quase como deuses, e essa seria a natural obrigação das índias. O índio não tinha também tanta noção de sexualidade, segundo Freyre. A poligamia era comum entre os índios, que achavam natural essas relações, pelas quais os conquistadores portugueses não estavam acostumados, e se viram vislumbrados.</a:t>
            </a:r>
          </a:p>
        </p:txBody>
      </p:sp>
    </p:spTree>
    <p:extLst>
      <p:ext uri="{BB962C8B-B14F-4D97-AF65-F5344CB8AC3E}">
        <p14:creationId xmlns:p14="http://schemas.microsoft.com/office/powerpoint/2010/main" val="34968425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normAutofit fontScale="85000" lnSpcReduction="20000"/>
          </a:bodyPr>
          <a:lstStyle/>
          <a:p>
            <a:pPr marL="0" indent="0" algn="just">
              <a:buNone/>
            </a:pPr>
            <a:r>
              <a:rPr lang="pt-BR" dirty="0">
                <a:solidFill>
                  <a:srgbClr val="0070C0"/>
                </a:solidFill>
              </a:rPr>
              <a:t>Com os portugueses vieram também as doenças. A mortalidade infantil cresceu vertiginosamente. A sífilis também. A higiene do índio também foi drasticamente reduzida, ou pelo menos convertida a padrões ultramarinos. Persiste até hoje o conhecimento médico indígena, dos chazinhos e das ervas </a:t>
            </a:r>
            <a:r>
              <a:rPr lang="pt-BR" dirty="0" smtClean="0">
                <a:solidFill>
                  <a:srgbClr val="0070C0"/>
                </a:solidFill>
              </a:rPr>
              <a:t>milagrosas, </a:t>
            </a:r>
            <a:r>
              <a:rPr lang="pt-BR" dirty="0">
                <a:solidFill>
                  <a:srgbClr val="0070C0"/>
                </a:solidFill>
              </a:rPr>
              <a:t>chegando a ser considerado superior ao dos médicos lusos e dominadores da ciência.</a:t>
            </a:r>
          </a:p>
          <a:p>
            <a:pPr marL="0" indent="0" algn="just">
              <a:buNone/>
            </a:pPr>
            <a:r>
              <a:rPr lang="pt-BR" dirty="0">
                <a:solidFill>
                  <a:srgbClr val="0070C0"/>
                </a:solidFill>
              </a:rPr>
              <a:t>Foram várias as contribuições indígenas na cultura e colonização brasileira. Dentre elas podemos destacar a higiene e a dieta indígena, com peixes e frutas, que persistem até hoje</a:t>
            </a:r>
            <a:r>
              <a:rPr lang="pt-BR" dirty="0" smtClean="0">
                <a:solidFill>
                  <a:srgbClr val="0070C0"/>
                </a:solidFill>
              </a:rPr>
              <a:t>.</a:t>
            </a:r>
          </a:p>
          <a:p>
            <a:pPr marL="0" indent="0" algn="just">
              <a:buNone/>
            </a:pPr>
            <a:r>
              <a:rPr lang="pt-BR" sz="1400" dirty="0"/>
              <a:t>http://viniciushelp.blogspot.com.br/2011/05/resumo-do-casa-grande-e-senzala.html</a:t>
            </a:r>
          </a:p>
        </p:txBody>
      </p:sp>
    </p:spTree>
    <p:extLst>
      <p:ext uri="{BB962C8B-B14F-4D97-AF65-F5344CB8AC3E}">
        <p14:creationId xmlns:p14="http://schemas.microsoft.com/office/powerpoint/2010/main" val="3434202387"/>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1919</TotalTime>
  <Words>3083</Words>
  <Application>Microsoft Office PowerPoint</Application>
  <PresentationFormat>Apresentação na tela (4:3)</PresentationFormat>
  <Paragraphs>164</Paragraphs>
  <Slides>61</Slides>
  <Notes>8</Notes>
  <HiddenSlides>0</HiddenSlides>
  <MMClips>0</MMClips>
  <ScaleCrop>false</ScaleCrop>
  <HeadingPairs>
    <vt:vector size="4" baseType="variant">
      <vt:variant>
        <vt:lpstr>Tema</vt:lpstr>
      </vt:variant>
      <vt:variant>
        <vt:i4>1</vt:i4>
      </vt:variant>
      <vt:variant>
        <vt:lpstr>Títulos de slides</vt:lpstr>
      </vt:variant>
      <vt:variant>
        <vt:i4>61</vt:i4>
      </vt:variant>
    </vt:vector>
  </HeadingPairs>
  <TitlesOfParts>
    <vt:vector size="62" baseType="lpstr">
      <vt:lpstr>Tema do Office</vt:lpstr>
      <vt:lpstr> COMUNICAÇÃO, IDENTIDADE E PRÁTICAS SÓCIO-CULTURAIS</vt:lpstr>
      <vt:lpstr>Objetivos</vt:lpstr>
      <vt:lpstr>CULTURA</vt:lpstr>
      <vt:lpstr>cultura</vt:lpstr>
      <vt:lpstr>Historiografia Social</vt:lpstr>
      <vt:lpstr>Historiografia Social</vt:lpstr>
      <vt:lpstr>Historiografia Social</vt:lpstr>
      <vt:lpstr>Historia Social</vt:lpstr>
      <vt:lpstr>História social</vt:lpstr>
      <vt:lpstr>História social</vt:lpstr>
      <vt:lpstr>História Social</vt:lpstr>
      <vt:lpstr>História Social</vt:lpstr>
      <vt:lpstr>Motivos:</vt:lpstr>
      <vt:lpstr>História das Mentalidades</vt:lpstr>
      <vt:lpstr>Apresentação do PowerPoint</vt:lpstr>
      <vt:lpstr>PORTANTO:</vt:lpstr>
      <vt:lpstr>Campo do saber</vt:lpstr>
      <vt:lpstr>Apresentação do PowerPoint</vt:lpstr>
      <vt:lpstr>Apresentação do PowerPoint</vt:lpstr>
      <vt:lpstr>Apresentação do PowerPoint</vt:lpstr>
      <vt:lpstr>Apresentação do PowerPoint</vt:lpstr>
      <vt:lpstr>Apresentação do PowerPoint</vt:lpstr>
      <vt:lpstr>Apresentação do PowerPoint</vt:lpstr>
      <vt:lpstr>Video</vt:lpstr>
      <vt:lpstr>Texto I </vt:lpstr>
      <vt:lpstr>Apresentação do PowerPoint</vt:lpstr>
      <vt:lpstr>Peter Burke</vt:lpstr>
      <vt:lpstr>Texto II</vt:lpstr>
      <vt:lpstr>AULA II</vt:lpstr>
      <vt:lpstr>Autores e obras: os Clássicos</vt:lpstr>
      <vt:lpstr>Objetivos</vt:lpstr>
      <vt:lpstr>Apresentação do PowerPoint</vt:lpstr>
      <vt:lpstr>A miscigenação</vt:lpstr>
      <vt:lpstr>A Guerra de reconquista</vt:lpstr>
      <vt:lpstr>A Burguesia</vt:lpstr>
      <vt:lpstr>Apresentação do PowerPoint</vt:lpstr>
      <vt:lpstr>Grandes navegações</vt:lpstr>
      <vt:lpstr>Apresentação do PowerPoint</vt:lpstr>
      <vt:lpstr>O achamento</vt:lpstr>
      <vt:lpstr>A empresa</vt:lpstr>
      <vt:lpstr>Engenho</vt:lpstr>
      <vt:lpstr>Sociedade Brasileira Colonial</vt:lpstr>
      <vt:lpstr>A “vida” no engenho</vt:lpstr>
      <vt:lpstr>Escravidão</vt:lpstr>
      <vt:lpstr>Gilberto Freyre Casa Grande e senzala</vt:lpstr>
      <vt:lpstr>Mercado de escravos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DISCIPLINA</dc:title>
  <dc:creator>user</dc:creator>
  <cp:lastModifiedBy>usuario</cp:lastModifiedBy>
  <cp:revision>63</cp:revision>
  <cp:lastPrinted>2015-03-08T22:07:38Z</cp:lastPrinted>
  <dcterms:created xsi:type="dcterms:W3CDTF">2015-02-01T23:41:46Z</dcterms:created>
  <dcterms:modified xsi:type="dcterms:W3CDTF">2016-05-11T12:01:21Z</dcterms:modified>
</cp:coreProperties>
</file>