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6"/>
  </p:notesMasterIdLst>
  <p:sldIdLst>
    <p:sldId id="256" r:id="rId2"/>
    <p:sldId id="319" r:id="rId3"/>
    <p:sldId id="348" r:id="rId4"/>
    <p:sldId id="324" r:id="rId5"/>
    <p:sldId id="320" r:id="rId6"/>
    <p:sldId id="321" r:id="rId7"/>
    <p:sldId id="322" r:id="rId8"/>
    <p:sldId id="323" r:id="rId9"/>
    <p:sldId id="325" r:id="rId10"/>
    <p:sldId id="326" r:id="rId11"/>
    <p:sldId id="327" r:id="rId12"/>
    <p:sldId id="349" r:id="rId13"/>
    <p:sldId id="350" r:id="rId14"/>
    <p:sldId id="424" r:id="rId15"/>
    <p:sldId id="351" r:id="rId16"/>
    <p:sldId id="352" r:id="rId17"/>
    <p:sldId id="423" r:id="rId18"/>
    <p:sldId id="353" r:id="rId19"/>
    <p:sldId id="354" r:id="rId20"/>
    <p:sldId id="355" r:id="rId21"/>
    <p:sldId id="356" r:id="rId22"/>
    <p:sldId id="257" r:id="rId23"/>
    <p:sldId id="258" r:id="rId24"/>
    <p:sldId id="259" r:id="rId25"/>
    <p:sldId id="328" r:id="rId26"/>
    <p:sldId id="329" r:id="rId27"/>
    <p:sldId id="330" r:id="rId28"/>
    <p:sldId id="331" r:id="rId29"/>
    <p:sldId id="332"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277" r:id="rId48"/>
    <p:sldId id="282" r:id="rId49"/>
    <p:sldId id="278" r:id="rId50"/>
    <p:sldId id="280" r:id="rId51"/>
    <p:sldId id="425" r:id="rId52"/>
    <p:sldId id="333" r:id="rId53"/>
    <p:sldId id="281" r:id="rId54"/>
    <p:sldId id="283" r:id="rId55"/>
    <p:sldId id="336" r:id="rId56"/>
    <p:sldId id="334" r:id="rId57"/>
    <p:sldId id="335" r:id="rId58"/>
    <p:sldId id="284" r:id="rId59"/>
    <p:sldId id="285" r:id="rId60"/>
    <p:sldId id="286" r:id="rId61"/>
    <p:sldId id="287" r:id="rId62"/>
    <p:sldId id="288" r:id="rId63"/>
    <p:sldId id="289" r:id="rId64"/>
    <p:sldId id="290" r:id="rId65"/>
    <p:sldId id="291" r:id="rId66"/>
    <p:sldId id="292" r:id="rId67"/>
    <p:sldId id="315" r:id="rId68"/>
    <p:sldId id="316" r:id="rId69"/>
    <p:sldId id="318" r:id="rId70"/>
    <p:sldId id="357" r:id="rId71"/>
    <p:sldId id="358" r:id="rId72"/>
    <p:sldId id="293" r:id="rId73"/>
    <p:sldId id="440" r:id="rId74"/>
    <p:sldId id="441" r:id="rId75"/>
    <p:sldId id="442" r:id="rId76"/>
    <p:sldId id="443" r:id="rId77"/>
    <p:sldId id="444" r:id="rId78"/>
    <p:sldId id="445" r:id="rId79"/>
    <p:sldId id="449" r:id="rId80"/>
    <p:sldId id="446" r:id="rId81"/>
    <p:sldId id="447" r:id="rId82"/>
    <p:sldId id="448" r:id="rId83"/>
    <p:sldId id="450" r:id="rId84"/>
    <p:sldId id="451" r:id="rId85"/>
    <p:sldId id="452" r:id="rId86"/>
    <p:sldId id="453" r:id="rId87"/>
    <p:sldId id="454" r:id="rId88"/>
    <p:sldId id="455" r:id="rId89"/>
    <p:sldId id="456" r:id="rId90"/>
    <p:sldId id="457" r:id="rId91"/>
    <p:sldId id="458" r:id="rId92"/>
    <p:sldId id="459" r:id="rId93"/>
    <p:sldId id="460" r:id="rId94"/>
    <p:sldId id="338" r:id="rId95"/>
    <p:sldId id="359" r:id="rId96"/>
    <p:sldId id="360" r:id="rId97"/>
    <p:sldId id="361" r:id="rId98"/>
    <p:sldId id="362" r:id="rId99"/>
    <p:sldId id="363" r:id="rId100"/>
    <p:sldId id="365" r:id="rId101"/>
    <p:sldId id="366" r:id="rId102"/>
    <p:sldId id="300" r:id="rId103"/>
    <p:sldId id="317" r:id="rId104"/>
    <p:sldId id="301" r:id="rId105"/>
    <p:sldId id="302" r:id="rId106"/>
    <p:sldId id="303" r:id="rId107"/>
    <p:sldId id="307" r:id="rId108"/>
    <p:sldId id="305" r:id="rId109"/>
    <p:sldId id="306" r:id="rId110"/>
    <p:sldId id="304" r:id="rId111"/>
    <p:sldId id="308" r:id="rId112"/>
    <p:sldId id="299" r:id="rId113"/>
    <p:sldId id="309" r:id="rId114"/>
    <p:sldId id="310" r:id="rId115"/>
    <p:sldId id="311" r:id="rId116"/>
    <p:sldId id="312" r:id="rId117"/>
    <p:sldId id="313" r:id="rId118"/>
    <p:sldId id="314" r:id="rId119"/>
    <p:sldId id="367" r:id="rId120"/>
    <p:sldId id="368" r:id="rId121"/>
    <p:sldId id="369" r:id="rId122"/>
    <p:sldId id="370" r:id="rId123"/>
    <p:sldId id="371" r:id="rId124"/>
    <p:sldId id="372" r:id="rId125"/>
    <p:sldId id="373" r:id="rId126"/>
    <p:sldId id="374" r:id="rId127"/>
    <p:sldId id="375" r:id="rId128"/>
    <p:sldId id="376" r:id="rId129"/>
    <p:sldId id="377" r:id="rId130"/>
    <p:sldId id="378" r:id="rId131"/>
    <p:sldId id="379" r:id="rId132"/>
    <p:sldId id="380" r:id="rId133"/>
    <p:sldId id="381" r:id="rId134"/>
    <p:sldId id="382" r:id="rId135"/>
    <p:sldId id="383" r:id="rId136"/>
    <p:sldId id="384" r:id="rId137"/>
    <p:sldId id="385" r:id="rId138"/>
    <p:sldId id="386" r:id="rId139"/>
    <p:sldId id="387" r:id="rId140"/>
    <p:sldId id="388" r:id="rId141"/>
    <p:sldId id="389" r:id="rId142"/>
    <p:sldId id="390" r:id="rId143"/>
    <p:sldId id="391" r:id="rId144"/>
    <p:sldId id="412" r:id="rId145"/>
    <p:sldId id="413" r:id="rId146"/>
    <p:sldId id="414" r:id="rId147"/>
    <p:sldId id="415" r:id="rId148"/>
    <p:sldId id="416" r:id="rId149"/>
    <p:sldId id="417" r:id="rId150"/>
    <p:sldId id="418" r:id="rId151"/>
    <p:sldId id="419" r:id="rId152"/>
    <p:sldId id="420" r:id="rId153"/>
    <p:sldId id="421" r:id="rId154"/>
    <p:sldId id="422" r:id="rId155"/>
    <p:sldId id="392" r:id="rId156"/>
    <p:sldId id="393" r:id="rId157"/>
    <p:sldId id="394" r:id="rId158"/>
    <p:sldId id="395" r:id="rId159"/>
    <p:sldId id="396" r:id="rId160"/>
    <p:sldId id="397" r:id="rId161"/>
    <p:sldId id="398" r:id="rId162"/>
    <p:sldId id="399" r:id="rId163"/>
    <p:sldId id="400" r:id="rId164"/>
    <p:sldId id="401" r:id="rId165"/>
    <p:sldId id="402" r:id="rId166"/>
    <p:sldId id="403" r:id="rId167"/>
    <p:sldId id="404" r:id="rId168"/>
    <p:sldId id="405" r:id="rId169"/>
    <p:sldId id="406" r:id="rId170"/>
    <p:sldId id="407" r:id="rId171"/>
    <p:sldId id="408" r:id="rId172"/>
    <p:sldId id="409" r:id="rId173"/>
    <p:sldId id="410" r:id="rId174"/>
    <p:sldId id="411" r:id="rId17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4676" autoAdjust="0"/>
  </p:normalViewPr>
  <p:slideViewPr>
    <p:cSldViewPr>
      <p:cViewPr varScale="1">
        <p:scale>
          <a:sx n="54" d="100"/>
          <a:sy n="54" d="100"/>
        </p:scale>
        <p:origin x="-1338" y="-96"/>
      </p:cViewPr>
      <p:guideLst>
        <p:guide orient="horz" pos="2160"/>
        <p:guide pos="2880"/>
      </p:guideLst>
    </p:cSldViewPr>
  </p:slideViewPr>
  <p:notesTextViewPr>
    <p:cViewPr>
      <p:scale>
        <a:sx n="1" d="1"/>
        <a:sy n="1" d="1"/>
      </p:scale>
      <p:origin x="0" y="0"/>
    </p:cViewPr>
  </p:notesTextViewPr>
  <p:sorterViewPr>
    <p:cViewPr>
      <p:scale>
        <a:sx n="100" d="100"/>
        <a:sy n="100" d="100"/>
      </p:scale>
      <p:origin x="0" y="2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0ADC2D-B3F1-4E1B-9892-25B2A7295116}" type="datetimeFigureOut">
              <a:rPr lang="pt-BR" smtClean="0"/>
              <a:pPr/>
              <a:t>26/03/2017</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156B7A-40DB-446B-9830-1B92AC6A8F9F}" type="slidenum">
              <a:rPr lang="pt-BR" smtClean="0"/>
              <a:pPr/>
              <a:t>‹nº›</a:t>
            </a:fld>
            <a:endParaRPr lang="pt-BR"/>
          </a:p>
        </p:txBody>
      </p:sp>
    </p:spTree>
    <p:extLst>
      <p:ext uri="{BB962C8B-B14F-4D97-AF65-F5344CB8AC3E}">
        <p14:creationId xmlns:p14="http://schemas.microsoft.com/office/powerpoint/2010/main" val="66958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xplore.dailymail.co.uk/locations/continents/africa"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1</a:t>
            </a:fld>
            <a:endParaRPr lang="pt-BR"/>
          </a:p>
        </p:txBody>
      </p:sp>
    </p:spTree>
    <p:extLst>
      <p:ext uri="{BB962C8B-B14F-4D97-AF65-F5344CB8AC3E}">
        <p14:creationId xmlns:p14="http://schemas.microsoft.com/office/powerpoint/2010/main" val="1710874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Sobre o </a:t>
            </a:r>
            <a:r>
              <a:rPr lang="pt-BR" dirty="0" err="1" smtClean="0"/>
              <a:t>branqueamento:A</a:t>
            </a:r>
            <a:r>
              <a:rPr lang="pt-BR" dirty="0" smtClean="0"/>
              <a:t> política de branqueamento que caracterizou o racismo no Brasil foi gerada por ideologias e pelos estereótipos de inferioridade e/ou superioridade raciais. </a:t>
            </a:r>
          </a:p>
          <a:p>
            <a:r>
              <a:rPr lang="pt-BR" dirty="0" smtClean="0"/>
              <a:t>A ideologia do branqueamento teve como objetivo propagar que não existem diferenças raciais no país e que todos aqui vivem de forma harmoniosa, sem conflitos (mito da democracia racial). </a:t>
            </a:r>
          </a:p>
          <a:p>
            <a:r>
              <a:rPr lang="pt-BR" dirty="0" smtClean="0"/>
              <a:t>Além desses aspectos, projeta uma nação branca que, através do processo de </a:t>
            </a:r>
            <a:r>
              <a:rPr lang="pt-BR" dirty="0" err="1" smtClean="0"/>
              <a:t>miscegenação</a:t>
            </a:r>
            <a:r>
              <a:rPr lang="pt-BR" dirty="0" smtClean="0"/>
              <a:t>, irá erradicar o negro da nação brasileira, supondo-se, assim, que a opressão racial acabaria com a raça negra pelo processo de branqueamento. Essa tese é apresentada pelo Brasil ao mundo.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8</a:t>
            </a:fld>
            <a:endParaRPr lang="pt-BR"/>
          </a:p>
        </p:txBody>
      </p:sp>
    </p:spTree>
    <p:extLst>
      <p:ext uri="{BB962C8B-B14F-4D97-AF65-F5344CB8AC3E}">
        <p14:creationId xmlns:p14="http://schemas.microsoft.com/office/powerpoint/2010/main" val="120684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solidFill>
                  <a:schemeClr val="accent1"/>
                </a:solidFill>
              </a:rPr>
              <a:t>A proposta é que o professor estimule o debate sobre cultura. Espera-se que o aluno responda: é o modo de vida de uma sociedade,</a:t>
            </a:r>
            <a:r>
              <a:rPr lang="pt-BR" baseline="0" dirty="0" smtClean="0">
                <a:solidFill>
                  <a:schemeClr val="accent1"/>
                </a:solidFill>
              </a:rPr>
              <a:t> as tradições...</a:t>
            </a:r>
            <a:endParaRPr lang="pt-BR" dirty="0">
              <a:solidFill>
                <a:schemeClr val="accent1"/>
              </a:solidFill>
            </a:endParaRPr>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22</a:t>
            </a:fld>
            <a:endParaRPr lang="pt-BR"/>
          </a:p>
        </p:txBody>
      </p:sp>
    </p:spTree>
    <p:extLst>
      <p:ext uri="{BB962C8B-B14F-4D97-AF65-F5344CB8AC3E}">
        <p14:creationId xmlns:p14="http://schemas.microsoft.com/office/powerpoint/2010/main" val="2795364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Espera-se</a:t>
            </a:r>
            <a:r>
              <a:rPr lang="pt-BR" baseline="0" dirty="0" smtClean="0"/>
              <a:t> que o aluno responda: É importante para entendermos a sociedade. Tais como: comportamentos, aspectos religiosos, tradições de um povo...EX: . Albinos </a:t>
            </a:r>
            <a:r>
              <a:rPr lang="pt-BR" sz="1200" b="0" i="0" kern="1200" dirty="0" smtClean="0">
                <a:solidFill>
                  <a:schemeClr val="tx1"/>
                </a:solidFill>
                <a:effectLst/>
                <a:latin typeface="+mn-lt"/>
                <a:ea typeface="+mn-ea"/>
                <a:cs typeface="+mn-cs"/>
              </a:rPr>
              <a:t>Durante décadas, os albinos da </a:t>
            </a:r>
            <a:r>
              <a:rPr lang="pt-BR" sz="1200" b="0" i="0" u="none" strike="noStrike" kern="1200" dirty="0" smtClean="0">
                <a:solidFill>
                  <a:schemeClr val="tx1"/>
                </a:solidFill>
                <a:effectLst/>
                <a:latin typeface="+mn-lt"/>
                <a:ea typeface="+mn-ea"/>
                <a:cs typeface="+mn-cs"/>
                <a:hlinkClick r:id="rId3"/>
              </a:rPr>
              <a:t>África</a:t>
            </a:r>
            <a:r>
              <a:rPr lang="pt-BR" sz="1200" b="0" i="0" kern="1200" dirty="0" smtClean="0">
                <a:solidFill>
                  <a:schemeClr val="tx1"/>
                </a:solidFill>
                <a:effectLst/>
                <a:latin typeface="+mn-lt"/>
                <a:ea typeface="+mn-ea"/>
                <a:cs typeface="+mn-cs"/>
              </a:rPr>
              <a:t> - conhecidos como "tribo de fantasmas”, “zeros” e “invisíveis” – sofrem um tratamento terrível nas mãos de seus próprios vizinhos e são assassinados por suas partes do corpo que, se crê, trazem boa fortuna e cura todos os tipos de males. Em muitos países africanos - mas é mais comum na Tanzânia - albinos são assassinados na rua. Seus restos são usados em macabras poções humanas pelos curandeiros tradicionais para tratar os doentes.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23</a:t>
            </a:fld>
            <a:endParaRPr lang="pt-BR"/>
          </a:p>
        </p:txBody>
      </p:sp>
    </p:spTree>
    <p:extLst>
      <p:ext uri="{BB962C8B-B14F-4D97-AF65-F5344CB8AC3E}">
        <p14:creationId xmlns:p14="http://schemas.microsoft.com/office/powerpoint/2010/main" val="239482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24</a:t>
            </a:fld>
            <a:endParaRPr lang="pt-BR"/>
          </a:p>
        </p:txBody>
      </p:sp>
    </p:spTree>
    <p:extLst>
      <p:ext uri="{BB962C8B-B14F-4D97-AF65-F5344CB8AC3E}">
        <p14:creationId xmlns:p14="http://schemas.microsoft.com/office/powerpoint/2010/main" val="1545763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Ela tem início  na segunda metade do século </a:t>
            </a:r>
            <a:r>
              <a:rPr lang="pt-BR" dirty="0" err="1" smtClean="0"/>
              <a:t>xx</a:t>
            </a:r>
            <a:r>
              <a:rPr lang="pt-BR" dirty="0" smtClean="0"/>
              <a:t>. As pesquisas são muito recentes no Brasil</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30</a:t>
            </a:fld>
            <a:endParaRPr lang="pt-BR"/>
          </a:p>
        </p:txBody>
      </p:sp>
    </p:spTree>
    <p:extLst>
      <p:ext uri="{BB962C8B-B14F-4D97-AF65-F5344CB8AC3E}">
        <p14:creationId xmlns:p14="http://schemas.microsoft.com/office/powerpoint/2010/main" val="2854582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Aqui pode –se falar um pouco sobre a educação,</a:t>
            </a:r>
            <a:r>
              <a:rPr lang="pt-BR" baseline="0" dirty="0" smtClean="0"/>
              <a:t> que historicamente, era para poucos. Existia uma parte considerável ( o grosso) da sociedade que nunca chegou a concluir o ensino secundário ( pobres e negros)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31</a:t>
            </a:fld>
            <a:endParaRPr lang="pt-BR"/>
          </a:p>
        </p:txBody>
      </p:sp>
    </p:spTree>
    <p:extLst>
      <p:ext uri="{BB962C8B-B14F-4D97-AF65-F5344CB8AC3E}">
        <p14:creationId xmlns:p14="http://schemas.microsoft.com/office/powerpoint/2010/main" val="577074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Eles vão romper com a historiografia tradicional, </a:t>
            </a:r>
            <a:r>
              <a:rPr lang="pt-BR" dirty="0" err="1" smtClean="0"/>
              <a:t>factualista</a:t>
            </a:r>
            <a:r>
              <a:rPr lang="pt-BR" dirty="0" smtClean="0"/>
              <a:t> e centrada nas decisões de grandes homens, em batalhas e em</a:t>
            </a:r>
            <a:r>
              <a:rPr lang="pt-BR" baseline="0" dirty="0" smtClean="0"/>
              <a:t> estratégias diplomáticas.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32</a:t>
            </a:fld>
            <a:endParaRPr lang="pt-BR"/>
          </a:p>
        </p:txBody>
      </p:sp>
    </p:spTree>
    <p:extLst>
      <p:ext uri="{BB962C8B-B14F-4D97-AF65-F5344CB8AC3E}">
        <p14:creationId xmlns:p14="http://schemas.microsoft.com/office/powerpoint/2010/main" val="4092072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Esse período foi marcado pelo apogeu dos estruturalismos. ( da antropologia estrutural e certas</a:t>
            </a:r>
            <a:r>
              <a:rPr lang="pt-BR" baseline="0" dirty="0" smtClean="0"/>
              <a:t> abordagens Marxistas) O que nos leva às chamadas lutas de classe.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36</a:t>
            </a:fld>
            <a:endParaRPr lang="pt-BR"/>
          </a:p>
        </p:txBody>
      </p:sp>
    </p:spTree>
    <p:extLst>
      <p:ext uri="{BB962C8B-B14F-4D97-AF65-F5344CB8AC3E}">
        <p14:creationId xmlns:p14="http://schemas.microsoft.com/office/powerpoint/2010/main" val="1207024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Ver:(História das mentalidades  e história cultural – Ronaldo </a:t>
            </a:r>
            <a:r>
              <a:rPr lang="pt-BR" dirty="0" err="1" smtClean="0"/>
              <a:t>Vainfas</a:t>
            </a:r>
            <a:r>
              <a:rPr lang="pt-BR" dirty="0" smtClean="0"/>
              <a:t> IN: Domínios da História</a:t>
            </a:r>
          </a:p>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38</a:t>
            </a:fld>
            <a:endParaRPr lang="pt-BR"/>
          </a:p>
        </p:txBody>
      </p:sp>
    </p:spTree>
    <p:extLst>
      <p:ext uri="{BB962C8B-B14F-4D97-AF65-F5344CB8AC3E}">
        <p14:creationId xmlns:p14="http://schemas.microsoft.com/office/powerpoint/2010/main" val="1597552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Aqui tem lugar, a minoria, os marginais, as mulheres, os homossexuais, o povo, o negro,</a:t>
            </a:r>
            <a:r>
              <a:rPr lang="pt-BR" baseline="0" dirty="0" smtClean="0"/>
              <a:t> os excluídos.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39</a:t>
            </a:fld>
            <a:endParaRPr lang="pt-BR"/>
          </a:p>
        </p:txBody>
      </p:sp>
    </p:spTree>
    <p:extLst>
      <p:ext uri="{BB962C8B-B14F-4D97-AF65-F5344CB8AC3E}">
        <p14:creationId xmlns:p14="http://schemas.microsoft.com/office/powerpoint/2010/main" val="1016685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Comum em todas</a:t>
            </a:r>
            <a:r>
              <a:rPr lang="pt-BR" baseline="0" dirty="0" smtClean="0"/>
              <a:t> elas o braço negra  como força de trabalho</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71</a:t>
            </a:fld>
            <a:endParaRPr lang="pt-BR"/>
          </a:p>
        </p:txBody>
      </p:sp>
    </p:spTree>
    <p:extLst>
      <p:ext uri="{BB962C8B-B14F-4D97-AF65-F5344CB8AC3E}">
        <p14:creationId xmlns:p14="http://schemas.microsoft.com/office/powerpoint/2010/main" val="3946386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173547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68813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1077431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86436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503776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388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1151659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55847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26792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4196911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26/03/2017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986333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96F66-F118-42B2-A5DB-DB36BC9605AC}" type="datetimeFigureOut">
              <a:rPr lang="pt-BR" smtClean="0"/>
              <a:pPr/>
              <a:t>26/03/2017</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36CF2-4F27-453B-9675-5B9C4D4DF7C5}" type="slidenum">
              <a:rPr lang="pt-BR" smtClean="0"/>
              <a:pPr/>
              <a:t>‹nº›</a:t>
            </a:fld>
            <a:endParaRPr lang="pt-BR"/>
          </a:p>
        </p:txBody>
      </p:sp>
      <p:pic>
        <p:nvPicPr>
          <p:cNvPr id="7" name="Imagem 6" descr="PPGCOM.png"/>
          <p:cNvPicPr>
            <a:picLocks noChangeAspect="1"/>
          </p:cNvPicPr>
          <p:nvPr userDrawn="1"/>
        </p:nvPicPr>
        <p:blipFill>
          <a:blip r:embed="rId13" cstate="print"/>
          <a:stretch>
            <a:fillRect/>
          </a:stretch>
        </p:blipFill>
        <p:spPr>
          <a:xfrm>
            <a:off x="7072330" y="6286520"/>
            <a:ext cx="1328727" cy="477818"/>
          </a:xfrm>
          <a:prstGeom prst="rect">
            <a:avLst/>
          </a:prstGeom>
        </p:spPr>
      </p:pic>
    </p:spTree>
    <p:extLst>
      <p:ext uri="{BB962C8B-B14F-4D97-AF65-F5344CB8AC3E}">
        <p14:creationId xmlns:p14="http://schemas.microsoft.com/office/powerpoint/2010/main" val="1239047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file:///C:\Users\usuario\Downloads\15676-54022-1-PB.pdf"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youtube.com/watch?v=eFAKtpNRH9o" TargetMode="External"/><Relationship Id="rId2" Type="http://schemas.openxmlformats.org/officeDocument/2006/relationships/hyperlink" Target="https://www.youtube.com/watch?v=tCZojnCUttI" TargetMode="External"/><Relationship Id="rId1" Type="http://schemas.openxmlformats.org/officeDocument/2006/relationships/slideLayout" Target="../slideLayouts/slideLayout2.xml"/><Relationship Id="rId4" Type="http://schemas.openxmlformats.org/officeDocument/2006/relationships/hyperlink" Target="https://www.youtube.com/watch?v=axqnC__OZS4"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hyperlink" Target="https://www.youtube.com/watch?v=nyyMjp_r5" TargetMode="Externa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solidFill>
                  <a:schemeClr val="accent1"/>
                </a:solidFill>
              </a:rPr>
              <a:t> </a:t>
            </a:r>
            <a:r>
              <a:rPr lang="pt-BR" b="1" i="1" dirty="0" smtClean="0">
                <a:solidFill>
                  <a:srgbClr val="00B0F0"/>
                </a:solidFill>
                <a:effectLst>
                  <a:outerShdw blurRad="38100" dist="38100" dir="2700000" algn="tl">
                    <a:srgbClr val="000000">
                      <a:alpha val="43137"/>
                    </a:srgbClr>
                  </a:outerShdw>
                </a:effectLst>
              </a:rPr>
              <a:t>COMUNICAÇÃO, IDENTIDADE E PRÁTICAS SÓCIO-CULTURAIS</a:t>
            </a:r>
            <a:endParaRPr lang="pt-BR" b="1" i="1" dirty="0">
              <a:solidFill>
                <a:srgbClr val="00B0F0"/>
              </a:solidFill>
              <a:effectLst>
                <a:outerShdw blurRad="38100" dist="38100" dir="2700000" algn="tl">
                  <a:srgbClr val="000000">
                    <a:alpha val="43137"/>
                  </a:srgbClr>
                </a:outerShdw>
              </a:effectLst>
            </a:endParaRPr>
          </a:p>
        </p:txBody>
      </p:sp>
      <p:sp>
        <p:nvSpPr>
          <p:cNvPr id="3" name="Subtítulo 2"/>
          <p:cNvSpPr>
            <a:spLocks noGrp="1"/>
          </p:cNvSpPr>
          <p:nvPr>
            <p:ph type="subTitle" idx="1"/>
          </p:nvPr>
        </p:nvSpPr>
        <p:spPr/>
        <p:txBody>
          <a:bodyPr/>
          <a:lstStyle/>
          <a:p>
            <a:endParaRPr lang="pt-BR" b="1" i="1" dirty="0" smtClean="0">
              <a:solidFill>
                <a:srgbClr val="002060"/>
              </a:solidFill>
              <a:effectLst>
                <a:outerShdw blurRad="38100" dist="38100" dir="2700000" algn="tl">
                  <a:srgbClr val="000000">
                    <a:alpha val="43137"/>
                  </a:srgbClr>
                </a:outerShdw>
              </a:effectLst>
            </a:endParaRPr>
          </a:p>
          <a:p>
            <a:r>
              <a:rPr lang="pt-BR" b="1" i="1" dirty="0" smtClean="0">
                <a:solidFill>
                  <a:srgbClr val="002060"/>
                </a:solidFill>
                <a:effectLst>
                  <a:outerShdw blurRad="38100" dist="38100" dir="2700000" algn="tl">
                    <a:srgbClr val="000000">
                      <a:alpha val="43137"/>
                    </a:srgbClr>
                  </a:outerShdw>
                </a:effectLst>
              </a:rPr>
              <a:t>Prof. Pós Doutor</a:t>
            </a:r>
            <a:r>
              <a:rPr lang="pt-BR" b="1" i="1" dirty="0">
                <a:solidFill>
                  <a:srgbClr val="002060"/>
                </a:solidFill>
                <a:effectLst>
                  <a:outerShdw blurRad="38100" dist="38100" dir="2700000" algn="tl">
                    <a:srgbClr val="000000">
                      <a:alpha val="43137"/>
                    </a:srgbClr>
                  </a:outerShdw>
                </a:effectLst>
              </a:rPr>
              <a:t> </a:t>
            </a:r>
            <a:r>
              <a:rPr lang="pt-BR" b="1" i="1" dirty="0" smtClean="0">
                <a:solidFill>
                  <a:srgbClr val="002060"/>
                </a:solidFill>
                <a:effectLst>
                  <a:outerShdw blurRad="38100" dist="38100" dir="2700000" algn="tl">
                    <a:srgbClr val="000000">
                      <a:alpha val="43137"/>
                    </a:srgbClr>
                  </a:outerShdw>
                </a:effectLst>
              </a:rPr>
              <a:t>- Márcio Guerra</a:t>
            </a:r>
            <a:endParaRPr lang="pt-BR" b="1" i="1" dirty="0">
              <a:solidFill>
                <a:srgbClr val="002060"/>
              </a:solidFill>
              <a:effectLst>
                <a:outerShdw blurRad="38100" dist="38100" dir="2700000" algn="tl">
                  <a:srgbClr val="000000">
                    <a:alpha val="43137"/>
                  </a:srgbClr>
                </a:outerShdw>
              </a:effectLst>
            </a:endParaRPr>
          </a:p>
        </p:txBody>
      </p:sp>
      <p:sp>
        <p:nvSpPr>
          <p:cNvPr id="70658" name="AutoShape 2" descr="PPGCO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0" name="AutoShape 4" descr="PPGCO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2" name="AutoShape 6" descr="https://correio.ufjf.edu.br/?_task=mail&amp;_uid=2435&amp;_mbox=INBOX.Lidas&amp;_action=get&amp;_part=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4" name="AutoShape 8" descr="https://correio.ufjf.edu.br/?_task=mail&amp;_uid=2435&amp;_mbox=INBOX.Lidas&amp;_action=get&amp;_part=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2688849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Seção I</a:t>
            </a:r>
            <a:endParaRPr lang="pt-BR" b="1" i="1" dirty="0">
              <a:solidFill>
                <a:srgbClr val="002060"/>
              </a:solidFill>
              <a:effectLst>
                <a:outerShdw blurRad="38100" dist="38100" dir="2700000" algn="tl">
                  <a:srgbClr val="000000">
                    <a:alpha val="43137"/>
                  </a:srgbClr>
                </a:outerShdw>
              </a:effectLst>
            </a:endParaRPr>
          </a:p>
        </p:txBody>
      </p:sp>
      <p:sp>
        <p:nvSpPr>
          <p:cNvPr id="4" name="Espaço Reservado para Conteúdo 3"/>
          <p:cNvSpPr>
            <a:spLocks noGrp="1"/>
          </p:cNvSpPr>
          <p:nvPr>
            <p:ph idx="1"/>
          </p:nvPr>
        </p:nvSpPr>
        <p:spPr/>
        <p:txBody>
          <a:bodyPr/>
          <a:lstStyle/>
          <a:p>
            <a:pPr marL="0" indent="0">
              <a:buNone/>
            </a:pPr>
            <a:r>
              <a:rPr lang="pt-BR" dirty="0" smtClean="0"/>
              <a:t> </a:t>
            </a:r>
          </a:p>
          <a:p>
            <a:pPr marL="0" indent="0">
              <a:buNone/>
            </a:pPr>
            <a:endParaRPr lang="pt-BR" dirty="0"/>
          </a:p>
          <a:p>
            <a:pPr marL="0" indent="0" algn="just">
              <a:buNone/>
            </a:pPr>
            <a:r>
              <a:rPr lang="pt-BR" b="1" i="1" dirty="0" smtClean="0">
                <a:solidFill>
                  <a:srgbClr val="00B0F0"/>
                </a:solidFill>
                <a:effectLst>
                  <a:outerShdw blurRad="38100" dist="38100" dir="2700000" algn="tl">
                    <a:srgbClr val="000000">
                      <a:alpha val="43137"/>
                    </a:srgbClr>
                  </a:outerShdw>
                </a:effectLst>
              </a:rPr>
              <a:t>A FORMAÇÃO DA IDENTIDADE CULTURAL DO BRASILEIRO A PARTIR DOS CLÁSSICOS DA LITERATURA.</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8936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Objetivos:</a:t>
            </a:r>
          </a:p>
        </p:txBody>
      </p:sp>
      <p:sp>
        <p:nvSpPr>
          <p:cNvPr id="3" name="Espaço Reservado para Conteúdo 2"/>
          <p:cNvSpPr>
            <a:spLocks noGrp="1"/>
          </p:cNvSpPr>
          <p:nvPr>
            <p:ph idx="1"/>
          </p:nvPr>
        </p:nvSpPr>
        <p:spPr/>
        <p:txBody>
          <a:bodyPr/>
          <a:lstStyle/>
          <a:p>
            <a:pPr marL="514350" indent="-514350" algn="just">
              <a:buFont typeface="+mj-lt"/>
              <a:buAutoNum type="arabicPeriod"/>
            </a:pPr>
            <a:r>
              <a:rPr lang="pt-BR" b="1" i="1" dirty="0" smtClean="0">
                <a:solidFill>
                  <a:srgbClr val="00B0F0"/>
                </a:solidFill>
                <a:effectLst>
                  <a:outerShdw blurRad="38100" dist="38100" dir="2700000" algn="tl">
                    <a:srgbClr val="000000">
                      <a:alpha val="43137"/>
                    </a:srgbClr>
                  </a:outerShdw>
                </a:effectLst>
              </a:rPr>
              <a:t>Trabalhar o conceito de cultura que contribuirá para o entendimento da formação do povo brasileiro;</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514350" indent="-514350" algn="just">
              <a:buFont typeface="+mj-lt"/>
              <a:buAutoNum type="arabicPeriod"/>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Apresentar e demonstrar a definição de historiografia da cultura.</a:t>
            </a:r>
          </a:p>
        </p:txBody>
      </p:sp>
    </p:spTree>
    <p:extLst>
      <p:ext uri="{BB962C8B-B14F-4D97-AF65-F5344CB8AC3E}">
        <p14:creationId xmlns:p14="http://schemas.microsoft.com/office/powerpoint/2010/main" val="2132597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OS CLÁSSICOS</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r>
              <a:rPr lang="pt-BR" b="1" dirty="0" smtClean="0">
                <a:solidFill>
                  <a:srgbClr val="002060"/>
                </a:solidFill>
                <a:effectLst>
                  <a:outerShdw blurRad="38100" dist="38100" dir="2700000" algn="tl">
                    <a:srgbClr val="000000">
                      <a:alpha val="43137"/>
                    </a:srgbClr>
                  </a:outerShdw>
                </a:effectLst>
              </a:rPr>
              <a:t>GILBERTO FREYRE </a:t>
            </a:r>
            <a:r>
              <a:rPr lang="pt-BR" b="1" dirty="0" smtClean="0">
                <a:solidFill>
                  <a:srgbClr val="00B0F0"/>
                </a:solidFill>
                <a:effectLst>
                  <a:outerShdw blurRad="38100" dist="38100" dir="2700000" algn="tl">
                    <a:srgbClr val="000000">
                      <a:alpha val="43137"/>
                    </a:srgbClr>
                  </a:outerShdw>
                </a:effectLst>
              </a:rPr>
              <a:t>- CASA GRANDE E SENZALA</a:t>
            </a:r>
          </a:p>
          <a:p>
            <a:pPr marL="0" indent="0">
              <a:buNone/>
            </a:pPr>
            <a:r>
              <a:rPr lang="pt-BR" b="1" dirty="0" smtClean="0">
                <a:solidFill>
                  <a:srgbClr val="002060"/>
                </a:solidFill>
                <a:effectLst>
                  <a:outerShdw blurRad="38100" dist="38100" dir="2700000" algn="tl">
                    <a:srgbClr val="000000">
                      <a:alpha val="43137"/>
                    </a:srgbClr>
                  </a:outerShdw>
                </a:effectLst>
              </a:rPr>
              <a:t>DARCY RIBEIRO </a:t>
            </a:r>
            <a:r>
              <a:rPr lang="pt-BR" b="1" dirty="0">
                <a:solidFill>
                  <a:srgbClr val="00B0F0"/>
                </a:solidFill>
                <a:effectLst>
                  <a:outerShdw blurRad="38100" dist="38100" dir="2700000" algn="tl">
                    <a:srgbClr val="000000">
                      <a:alpha val="43137"/>
                    </a:srgbClr>
                  </a:outerShdw>
                </a:effectLst>
              </a:rPr>
              <a:t>-</a:t>
            </a:r>
            <a:r>
              <a:rPr lang="pt-BR" b="1" dirty="0" smtClean="0">
                <a:solidFill>
                  <a:srgbClr val="00B0F0"/>
                </a:solidFill>
                <a:effectLst>
                  <a:outerShdw blurRad="38100" dist="38100" dir="2700000" algn="tl">
                    <a:srgbClr val="000000">
                      <a:alpha val="43137"/>
                    </a:srgbClr>
                  </a:outerShdw>
                </a:effectLst>
              </a:rPr>
              <a:t> O POVO BRASILEIRO</a:t>
            </a:r>
          </a:p>
          <a:p>
            <a:pPr marL="0" indent="0">
              <a:buNone/>
            </a:pPr>
            <a:r>
              <a:rPr lang="pt-BR" b="1" i="1" dirty="0" smtClean="0">
                <a:solidFill>
                  <a:srgbClr val="002060"/>
                </a:solidFill>
                <a:effectLst>
                  <a:outerShdw blurRad="38100" dist="38100" dir="2700000" algn="tl">
                    <a:srgbClr val="000000">
                      <a:alpha val="43137"/>
                    </a:srgbClr>
                  </a:outerShdw>
                </a:effectLst>
              </a:rPr>
              <a:t>SÉRGIO BUARQUE DE </a:t>
            </a:r>
            <a:r>
              <a:rPr lang="pt-BR" b="1" i="1" dirty="0" smtClean="0">
                <a:solidFill>
                  <a:srgbClr val="00B0F0"/>
                </a:solidFill>
                <a:effectLst>
                  <a:outerShdw blurRad="38100" dist="38100" dir="2700000" algn="tl">
                    <a:srgbClr val="000000">
                      <a:alpha val="43137"/>
                    </a:srgbClr>
                  </a:outerShdw>
                </a:effectLst>
              </a:rPr>
              <a:t>HOLANDA- FORMAÇÃO ECONÔMICA DO BRASIL.</a:t>
            </a:r>
            <a:endParaRPr lang="pt-BR" b="1" i="1" dirty="0">
              <a:solidFill>
                <a:srgbClr val="00B0F0"/>
              </a:solidFill>
              <a:effectLst>
                <a:outerShdw blurRad="38100" dist="38100" dir="2700000" algn="tl">
                  <a:srgbClr val="000000">
                    <a:alpha val="43137"/>
                  </a:srgbClr>
                </a:outerShdw>
              </a:effectLst>
            </a:endParaRPr>
          </a:p>
          <a:p>
            <a:pPr marL="0" indent="0">
              <a:buNone/>
            </a:pPr>
            <a:r>
              <a:rPr lang="pt-BR" dirty="0"/>
              <a:t> </a:t>
            </a:r>
            <a:r>
              <a:rPr lang="pt-BR" b="1" i="1" dirty="0" smtClean="0">
                <a:solidFill>
                  <a:srgbClr val="002060"/>
                </a:solidFill>
                <a:effectLst>
                  <a:outerShdw blurRad="38100" dist="38100" dir="2700000" algn="tl">
                    <a:srgbClr val="000000">
                      <a:alpha val="43137"/>
                    </a:srgbClr>
                  </a:outerShdw>
                </a:effectLst>
              </a:rPr>
              <a:t>RAYMUNDO FAORO</a:t>
            </a:r>
            <a:r>
              <a:rPr lang="pt-BR" dirty="0"/>
              <a:t> </a:t>
            </a:r>
            <a:r>
              <a:rPr lang="pt-BR" dirty="0" smtClean="0"/>
              <a:t>- </a:t>
            </a:r>
            <a:r>
              <a:rPr lang="pt-BR" b="1" i="1" dirty="0" smtClean="0">
                <a:solidFill>
                  <a:srgbClr val="00B0F0"/>
                </a:solidFill>
                <a:effectLst>
                  <a:outerShdw blurRad="38100" dist="38100" dir="2700000" algn="tl">
                    <a:srgbClr val="000000">
                      <a:alpha val="43137"/>
                    </a:srgbClr>
                  </a:outerShdw>
                </a:effectLst>
              </a:rPr>
              <a:t>OS DONOS DO PODER</a:t>
            </a: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smtClean="0">
                <a:solidFill>
                  <a:srgbClr val="002060"/>
                </a:solidFill>
                <a:effectLst>
                  <a:outerShdw blurRad="38100" dist="38100" dir="2700000" algn="tl">
                    <a:srgbClr val="000000">
                      <a:alpha val="43137"/>
                    </a:srgbClr>
                  </a:outerShdw>
                </a:effectLst>
              </a:rPr>
              <a:t>CAIO PRADO JÚNIOR- </a:t>
            </a:r>
            <a:r>
              <a:rPr lang="pt-BR" b="1" i="1" dirty="0" smtClean="0">
                <a:solidFill>
                  <a:srgbClr val="00B0F0"/>
                </a:solidFill>
                <a:effectLst>
                  <a:outerShdw blurRad="38100" dist="38100" dir="2700000" algn="tl">
                    <a:srgbClr val="000000">
                      <a:alpha val="43137"/>
                    </a:srgbClr>
                  </a:outerShdw>
                </a:effectLst>
              </a:rPr>
              <a:t>FORMAÇÃO DO BRASIL CONTEMPORÂNEO.</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b="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9940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 </a:t>
            </a:r>
            <a:r>
              <a:rPr lang="pt-BR" b="1" i="1" dirty="0" smtClean="0">
                <a:solidFill>
                  <a:srgbClr val="00B0F0"/>
                </a:solidFill>
                <a:effectLst>
                  <a:outerShdw blurRad="38100" dist="38100" dir="2700000" algn="tl">
                    <a:srgbClr val="000000">
                      <a:alpha val="43137"/>
                    </a:srgbClr>
                  </a:outerShdw>
                </a:effectLst>
              </a:rPr>
              <a:t>OS CLÁSSICOS:</a:t>
            </a:r>
            <a:endParaRPr lang="pt-BR" b="1" i="1" dirty="0">
              <a:solidFill>
                <a:srgbClr val="00B0F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b="1" i="1" dirty="0" smtClean="0">
              <a:solidFill>
                <a:srgbClr val="0070C0"/>
              </a:solidFill>
              <a:effectLst>
                <a:outerShdw blurRad="38100" dist="38100" dir="2700000" algn="tl">
                  <a:srgbClr val="000000">
                    <a:alpha val="43137"/>
                  </a:srgbClr>
                </a:outerShdw>
              </a:effectLst>
            </a:endParaRPr>
          </a:p>
          <a:p>
            <a:pPr marL="0" indent="0">
              <a:buNone/>
            </a:pPr>
            <a:endParaRPr lang="pt-BR" b="1" i="1" dirty="0">
              <a:solidFill>
                <a:srgbClr val="0070C0"/>
              </a:solidFill>
              <a:effectLst>
                <a:outerShdw blurRad="38100" dist="38100" dir="2700000" algn="tl">
                  <a:srgbClr val="000000">
                    <a:alpha val="43137"/>
                  </a:srgbClr>
                </a:outerShdw>
              </a:effectLst>
            </a:endParaRPr>
          </a:p>
          <a:p>
            <a:pPr marL="0" indent="0">
              <a:buNone/>
            </a:pPr>
            <a:endParaRPr lang="pt-BR" b="1" i="1" dirty="0" smtClean="0">
              <a:solidFill>
                <a:srgbClr val="0070C0"/>
              </a:solidFill>
              <a:effectLst>
                <a:outerShdw blurRad="38100" dist="38100" dir="2700000" algn="tl">
                  <a:srgbClr val="000000">
                    <a:alpha val="43137"/>
                  </a:srgbClr>
                </a:outerShdw>
              </a:effectLst>
            </a:endParaRPr>
          </a:p>
          <a:p>
            <a:pPr marL="0" indent="0">
              <a:buNone/>
            </a:pPr>
            <a:r>
              <a:rPr lang="pt-BR" b="1" i="1" dirty="0" smtClean="0">
                <a:solidFill>
                  <a:srgbClr val="0070C0"/>
                </a:solidFill>
                <a:effectLst>
                  <a:outerShdw blurRad="38100" dist="38100" dir="2700000" algn="tl">
                    <a:srgbClr val="000000">
                      <a:alpha val="43137"/>
                    </a:srgbClr>
                  </a:outerShdw>
                </a:effectLst>
              </a:rPr>
              <a:t>Gilberto Freyre .</a:t>
            </a:r>
          </a:p>
          <a:p>
            <a:pPr marL="0" indent="0">
              <a:buNone/>
            </a:pPr>
            <a:r>
              <a:rPr lang="pt-BR" b="1" i="1" dirty="0" smtClean="0">
                <a:solidFill>
                  <a:srgbClr val="0070C0"/>
                </a:solidFill>
                <a:effectLst>
                  <a:outerShdw blurRad="38100" dist="38100" dir="2700000" algn="tl">
                    <a:srgbClr val="000000">
                      <a:alpha val="43137"/>
                    </a:srgbClr>
                  </a:outerShdw>
                </a:effectLst>
              </a:rPr>
              <a:t>                             </a:t>
            </a:r>
            <a:endParaRPr lang="pt-BR" b="1" i="1" dirty="0">
              <a:solidFill>
                <a:srgbClr val="0070C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2228850"/>
            <a:ext cx="3096344" cy="343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257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OBRA: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buNone/>
            </a:pPr>
            <a:r>
              <a:rPr lang="pt-BR" dirty="0" smtClean="0"/>
              <a:t>                             </a:t>
            </a:r>
          </a:p>
          <a:p>
            <a:pPr marL="0" indent="0" algn="just">
              <a:buNone/>
            </a:pPr>
            <a:r>
              <a:rPr lang="pt-BR" dirty="0" smtClean="0"/>
              <a:t>                             </a:t>
            </a:r>
          </a:p>
          <a:p>
            <a:pPr marL="0" indent="0" algn="just">
              <a:buNone/>
            </a:pPr>
            <a:endParaRPr lang="pt-BR" dirty="0"/>
          </a:p>
          <a:p>
            <a:pPr marL="0" indent="0" algn="just">
              <a:buNone/>
            </a:pPr>
            <a:endParaRPr lang="pt-BR" dirty="0" smtClean="0"/>
          </a:p>
          <a:p>
            <a:pPr marL="0" indent="0" algn="just">
              <a:buNone/>
            </a:pPr>
            <a:endParaRPr lang="pt-BR" dirty="0"/>
          </a:p>
          <a:p>
            <a:pPr marL="0" indent="0" algn="just">
              <a:buNone/>
            </a:pPr>
            <a:endParaRPr lang="pt-BR" dirty="0" smtClean="0"/>
          </a:p>
          <a:p>
            <a:pPr marL="0" indent="0" algn="just">
              <a:buNone/>
            </a:pPr>
            <a:endParaRPr lang="pt-BR" dirty="0"/>
          </a:p>
          <a:p>
            <a:pPr marL="0" indent="0" algn="just">
              <a:buNone/>
            </a:pPr>
            <a:endParaRPr lang="pt-BR"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628800"/>
            <a:ext cx="338437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361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SOBRE O AUTOR</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0000" lnSpcReduction="20000"/>
          </a:bodyPr>
          <a:lstStyle/>
          <a:p>
            <a:pPr marL="0" indent="0">
              <a:buNone/>
            </a:pPr>
            <a:endParaRPr lang="pt-BR" sz="3100" b="1" i="1" dirty="0">
              <a:effectLst>
                <a:outerShdw blurRad="38100" dist="38100" dir="2700000" algn="tl">
                  <a:srgbClr val="000000">
                    <a:alpha val="43137"/>
                  </a:srgbClr>
                </a:outerShdw>
              </a:effectLst>
            </a:endParaRPr>
          </a:p>
          <a:p>
            <a:pPr marL="0" indent="0" algn="just">
              <a:buNone/>
            </a:pPr>
            <a:r>
              <a:rPr lang="pt-BR" sz="3100" b="1" i="1" dirty="0">
                <a:solidFill>
                  <a:srgbClr val="00B0F0"/>
                </a:solidFill>
                <a:effectLst>
                  <a:outerShdw blurRad="38100" dist="38100" dir="2700000" algn="tl">
                    <a:srgbClr val="000000">
                      <a:alpha val="43137"/>
                    </a:srgbClr>
                  </a:outerShdw>
                </a:effectLst>
              </a:rPr>
              <a:t>Nasce no Recife, em 15 de março de 1900, Gilberto Freyre, filho do Dr. Alfredo Freyre — educador, Juiz de Direito e catedrático de Economia Política da Faculdade de Direito do Recife — e de D. Francisca de Mello Freyre</a:t>
            </a:r>
            <a:r>
              <a:rPr lang="pt-BR" sz="3100" b="1" i="1" dirty="0" smtClean="0">
                <a:solidFill>
                  <a:srgbClr val="00B0F0"/>
                </a:solidFill>
                <a:effectLst>
                  <a:outerShdw blurRad="38100" dist="38100" dir="2700000" algn="tl">
                    <a:srgbClr val="000000">
                      <a:alpha val="43137"/>
                    </a:srgbClr>
                  </a:outerShdw>
                </a:effectLst>
              </a:rPr>
              <a:t>.</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Corresponde-se</a:t>
            </a:r>
            <a:r>
              <a:rPr lang="pt-BR" b="1" i="1" dirty="0">
                <a:solidFill>
                  <a:srgbClr val="00B0F0"/>
                </a:solidFill>
                <a:effectLst>
                  <a:outerShdw blurRad="38100" dist="38100" dir="2700000" algn="tl">
                    <a:srgbClr val="000000">
                      <a:alpha val="43137"/>
                    </a:srgbClr>
                  </a:outerShdw>
                </a:effectLst>
              </a:rPr>
              <a:t>, em 1916, com o jornalista paraibano Carlos Dias Fernandes, que o convida a proferir palestra na capital do Estado, João Pessoa. Seu pai  não apreciava Carlos Dias Fernandes, pela vida boêmia que levava. Mesmo assim Gilberto Freyre viaja autorizado pela mãe e lê no </a:t>
            </a:r>
            <a:r>
              <a:rPr lang="pt-BR" b="1" i="1" dirty="0" err="1">
                <a:solidFill>
                  <a:srgbClr val="00B0F0"/>
                </a:solidFill>
                <a:effectLst>
                  <a:outerShdw blurRad="38100" dist="38100" dir="2700000" algn="tl">
                    <a:srgbClr val="000000">
                      <a:alpha val="43137"/>
                    </a:srgbClr>
                  </a:outerShdw>
                </a:effectLst>
              </a:rPr>
              <a:t>Cine-Teatro</a:t>
            </a:r>
            <a:r>
              <a:rPr lang="pt-BR" b="1" i="1" dirty="0">
                <a:solidFill>
                  <a:srgbClr val="00B0F0"/>
                </a:solidFill>
                <a:effectLst>
                  <a:outerShdw blurRad="38100" dist="38100" dir="2700000" algn="tl">
                    <a:srgbClr val="000000">
                      <a:alpha val="43137"/>
                    </a:srgbClr>
                  </a:outerShdw>
                </a:effectLst>
              </a:rPr>
              <a:t> </a:t>
            </a:r>
            <a:r>
              <a:rPr lang="pt-BR" b="1" i="1" dirty="0" err="1">
                <a:solidFill>
                  <a:srgbClr val="00B0F0"/>
                </a:solidFill>
                <a:effectLst>
                  <a:outerShdw blurRad="38100" dist="38100" dir="2700000" algn="tl">
                    <a:srgbClr val="000000">
                      <a:alpha val="43137"/>
                    </a:srgbClr>
                  </a:outerShdw>
                </a:effectLst>
              </a:rPr>
              <a:t>Pathé</a:t>
            </a:r>
            <a:r>
              <a:rPr lang="pt-BR" b="1" i="1" dirty="0">
                <a:solidFill>
                  <a:srgbClr val="00B0F0"/>
                </a:solidFill>
                <a:effectLst>
                  <a:outerShdw blurRad="38100" dist="38100" dir="2700000" algn="tl">
                    <a:srgbClr val="000000">
                      <a:alpha val="43137"/>
                    </a:srgbClr>
                  </a:outerShdw>
                </a:effectLst>
              </a:rPr>
              <a:t> sua primeira conferência pública, dissertando sobre Spencer e o problema da educação no Brasil. O texto foi publicado no jornal O Norte, com elogios de Carlos Dias Fernandes.</a:t>
            </a:r>
          </a:p>
        </p:txBody>
      </p:sp>
    </p:spTree>
    <p:extLst>
      <p:ext uri="{BB962C8B-B14F-4D97-AF65-F5344CB8AC3E}">
        <p14:creationId xmlns:p14="http://schemas.microsoft.com/office/powerpoint/2010/main" val="1313690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SOBRE A OBRA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0000" lnSpcReduction="20000"/>
          </a:bodyPr>
          <a:lstStyle/>
          <a:p>
            <a:pPr marL="0" indent="0">
              <a:buNone/>
            </a:pPr>
            <a:r>
              <a:rPr lang="pt-BR" b="1" i="1" dirty="0">
                <a:solidFill>
                  <a:srgbClr val="0070C0"/>
                </a:solidFill>
                <a:effectLst>
                  <a:outerShdw blurRad="38100" dist="38100" dir="2700000" algn="tl">
                    <a:srgbClr val="000000">
                      <a:alpha val="43137"/>
                    </a:srgbClr>
                  </a:outerShdw>
                </a:effectLst>
              </a:rPr>
              <a:t>CASA GRANDE E </a:t>
            </a:r>
            <a:r>
              <a:rPr lang="pt-BR" b="1" i="1" dirty="0" smtClean="0">
                <a:solidFill>
                  <a:srgbClr val="0070C0"/>
                </a:solidFill>
                <a:effectLst>
                  <a:outerShdw blurRad="38100" dist="38100" dir="2700000" algn="tl">
                    <a:srgbClr val="000000">
                      <a:alpha val="43137"/>
                    </a:srgbClr>
                  </a:outerShdw>
                </a:effectLst>
              </a:rPr>
              <a:t>SENZALA</a:t>
            </a:r>
          </a:p>
          <a:p>
            <a:pPr marL="0" indent="0">
              <a:buNone/>
            </a:pPr>
            <a:endParaRPr lang="pt-BR" b="1" i="1" dirty="0">
              <a:solidFill>
                <a:srgbClr val="0070C0"/>
              </a:solidFill>
              <a:effectLst>
                <a:outerShdw blurRad="38100" dist="38100" dir="2700000" algn="tl">
                  <a:srgbClr val="000000">
                    <a:alpha val="43137"/>
                  </a:srgbClr>
                </a:outerShdw>
              </a:effectLst>
            </a:endParaRPr>
          </a:p>
          <a:p>
            <a:pPr marL="0" indent="0" algn="just">
              <a:buNone/>
            </a:pPr>
            <a:r>
              <a:rPr lang="pt-BR" dirty="0">
                <a:solidFill>
                  <a:srgbClr val="00B0F0"/>
                </a:solidFill>
              </a:rPr>
              <a:t> </a:t>
            </a:r>
            <a:r>
              <a:rPr lang="pt-BR" b="1" dirty="0" smtClean="0">
                <a:solidFill>
                  <a:srgbClr val="00B0F0"/>
                </a:solidFill>
                <a:effectLst>
                  <a:outerShdw blurRad="38100" dist="38100" dir="2700000" algn="tl">
                    <a:srgbClr val="000000">
                      <a:alpha val="43137"/>
                    </a:srgbClr>
                  </a:outerShdw>
                </a:effectLst>
              </a:rPr>
              <a:t>Seu </a:t>
            </a:r>
            <a:r>
              <a:rPr lang="pt-BR" b="1" dirty="0">
                <a:solidFill>
                  <a:srgbClr val="00B0F0"/>
                </a:solidFill>
                <a:effectLst>
                  <a:outerShdw blurRad="38100" dist="38100" dir="2700000" algn="tl">
                    <a:srgbClr val="000000">
                      <a:alpha val="43137"/>
                    </a:srgbClr>
                  </a:outerShdw>
                </a:effectLst>
              </a:rPr>
              <a:t>primeiro e mais conhecido livro é Casa-Grande e</a:t>
            </a:r>
            <a:r>
              <a:rPr lang="pt-BR" b="1" dirty="0" smtClean="0">
                <a:solidFill>
                  <a:srgbClr val="00B0F0"/>
                </a:solidFill>
                <a:effectLst>
                  <a:outerShdw blurRad="38100" dist="38100" dir="2700000" algn="tl">
                    <a:srgbClr val="000000">
                      <a:alpha val="43137"/>
                    </a:srgbClr>
                  </a:outerShdw>
                </a:effectLst>
              </a:rPr>
              <a:t> </a:t>
            </a:r>
            <a:r>
              <a:rPr lang="pt-BR" b="1" dirty="0">
                <a:solidFill>
                  <a:srgbClr val="00B0F0"/>
                </a:solidFill>
                <a:effectLst>
                  <a:outerShdw blurRad="38100" dist="38100" dir="2700000" algn="tl">
                    <a:srgbClr val="000000">
                      <a:alpha val="43137"/>
                    </a:srgbClr>
                  </a:outerShdw>
                </a:effectLst>
              </a:rPr>
              <a:t>Senzala, publicado no ano de 1933 e escrito em Portugal. Nele, Freyre rechaça as doutrinas racistas de branqueamento do Brasil. </a:t>
            </a:r>
            <a:endParaRPr lang="pt-BR" b="1" dirty="0" smtClean="0">
              <a:solidFill>
                <a:srgbClr val="00B0F0"/>
              </a:solidFill>
              <a:effectLst>
                <a:outerShdw blurRad="38100" dist="38100" dir="2700000" algn="tl">
                  <a:srgbClr val="000000">
                    <a:alpha val="43137"/>
                  </a:srgbClr>
                </a:outerShdw>
              </a:effectLst>
            </a:endParaRPr>
          </a:p>
          <a:p>
            <a:pPr marL="0" indent="0" algn="just">
              <a:buNone/>
            </a:pPr>
            <a:endParaRPr lang="pt-BR" b="1" dirty="0" smtClean="0">
              <a:solidFill>
                <a:srgbClr val="00B0F0"/>
              </a:solidFill>
              <a:effectLst>
                <a:outerShdw blurRad="38100" dist="38100" dir="2700000" algn="tl">
                  <a:srgbClr val="000000">
                    <a:alpha val="43137"/>
                  </a:srgbClr>
                </a:outerShdw>
              </a:effectLst>
            </a:endParaRPr>
          </a:p>
          <a:p>
            <a:pPr marL="0" indent="0" algn="just">
              <a:buNone/>
            </a:pPr>
            <a:r>
              <a:rPr lang="pt-BR" b="1" dirty="0" smtClean="0">
                <a:solidFill>
                  <a:srgbClr val="00B0F0"/>
                </a:solidFill>
                <a:effectLst>
                  <a:outerShdw blurRad="38100" dist="38100" dir="2700000" algn="tl">
                    <a:srgbClr val="000000">
                      <a:alpha val="43137"/>
                    </a:srgbClr>
                  </a:outerShdw>
                </a:effectLst>
              </a:rPr>
              <a:t>Baseado </a:t>
            </a:r>
            <a:r>
              <a:rPr lang="pt-BR" b="1" dirty="0">
                <a:solidFill>
                  <a:srgbClr val="00B0F0"/>
                </a:solidFill>
                <a:effectLst>
                  <a:outerShdw blurRad="38100" dist="38100" dir="2700000" algn="tl">
                    <a:srgbClr val="000000">
                      <a:alpha val="43137"/>
                    </a:srgbClr>
                  </a:outerShdw>
                </a:effectLst>
              </a:rPr>
              <a:t>em Franz Boas, demonstrou que o determinismo racial ou climático não influencia no desenvolvimento de um país. </a:t>
            </a:r>
            <a:endParaRPr lang="pt-BR" b="1" dirty="0" smtClean="0">
              <a:solidFill>
                <a:srgbClr val="00B0F0"/>
              </a:solidFill>
              <a:effectLst>
                <a:outerShdw blurRad="38100" dist="38100" dir="2700000" algn="tl">
                  <a:srgbClr val="000000">
                    <a:alpha val="43137"/>
                  </a:srgbClr>
                </a:outerShdw>
              </a:effectLst>
            </a:endParaRPr>
          </a:p>
          <a:p>
            <a:pPr marL="0" indent="0" algn="just">
              <a:buNone/>
            </a:pPr>
            <a:endParaRPr lang="pt-BR" b="1" dirty="0" smtClean="0">
              <a:solidFill>
                <a:srgbClr val="00B0F0"/>
              </a:solidFill>
              <a:effectLst>
                <a:outerShdw blurRad="38100" dist="38100" dir="2700000" algn="tl">
                  <a:srgbClr val="000000">
                    <a:alpha val="43137"/>
                  </a:srgbClr>
                </a:outerShdw>
              </a:effectLst>
            </a:endParaRPr>
          </a:p>
          <a:p>
            <a:pPr marL="0" indent="0" algn="just">
              <a:buNone/>
            </a:pPr>
            <a:r>
              <a:rPr lang="pt-BR" b="1" dirty="0" smtClean="0">
                <a:solidFill>
                  <a:srgbClr val="00B0F0"/>
                </a:solidFill>
                <a:effectLst>
                  <a:outerShdw blurRad="38100" dist="38100" dir="2700000" algn="tl">
                    <a:srgbClr val="000000">
                      <a:alpha val="43137"/>
                    </a:srgbClr>
                  </a:outerShdw>
                </a:effectLst>
              </a:rPr>
              <a:t>Ainda</a:t>
            </a:r>
            <a:r>
              <a:rPr lang="pt-BR" b="1" dirty="0">
                <a:solidFill>
                  <a:srgbClr val="00B0F0"/>
                </a:solidFill>
                <a:effectLst>
                  <a:outerShdw blurRad="38100" dist="38100" dir="2700000" algn="tl">
                    <a:srgbClr val="000000">
                      <a:alpha val="43137"/>
                    </a:srgbClr>
                  </a:outerShdw>
                </a:effectLst>
              </a:rPr>
              <a:t>, essa obra foi precursora da noção de democracia racial no Brasil, com relações harmônicas </a:t>
            </a:r>
            <a:r>
              <a:rPr lang="pt-BR" b="1" dirty="0" err="1">
                <a:solidFill>
                  <a:srgbClr val="00B0F0"/>
                </a:solidFill>
                <a:effectLst>
                  <a:outerShdw blurRad="38100" dist="38100" dir="2700000" algn="tl">
                    <a:srgbClr val="000000">
                      <a:alpha val="43137"/>
                    </a:srgbClr>
                  </a:outerShdw>
                </a:effectLst>
              </a:rPr>
              <a:t>interétnicas</a:t>
            </a:r>
            <a:r>
              <a:rPr lang="pt-BR" b="1" dirty="0">
                <a:solidFill>
                  <a:srgbClr val="00B0F0"/>
                </a:solidFill>
                <a:effectLst>
                  <a:outerShdw blurRad="38100" dist="38100" dir="2700000" algn="tl">
                    <a:srgbClr val="000000">
                      <a:alpha val="43137"/>
                    </a:srgbClr>
                  </a:outerShdw>
                </a:effectLst>
              </a:rPr>
              <a:t> que mitigariam a influência social do passado da escravidão no Brasil, que, segundo </a:t>
            </a:r>
            <a:r>
              <a:rPr lang="pt-BR" b="1" dirty="0" smtClean="0">
                <a:solidFill>
                  <a:srgbClr val="00B0F0"/>
                </a:solidFill>
                <a:effectLst>
                  <a:outerShdw blurRad="38100" dist="38100" dir="2700000" algn="tl">
                    <a:srgbClr val="000000">
                      <a:alpha val="43137"/>
                    </a:srgbClr>
                  </a:outerShdw>
                </a:effectLst>
              </a:rPr>
              <a:t>Freyre, fora menos </a:t>
            </a:r>
            <a:r>
              <a:rPr lang="pt-BR" b="1" dirty="0" err="1" smtClean="0">
                <a:solidFill>
                  <a:srgbClr val="00B0F0"/>
                </a:solidFill>
                <a:effectLst>
                  <a:outerShdw blurRad="38100" dist="38100" dir="2700000" algn="tl">
                    <a:srgbClr val="000000">
                      <a:alpha val="43137"/>
                    </a:srgbClr>
                  </a:outerShdw>
                </a:effectLst>
              </a:rPr>
              <a:t>segregadora</a:t>
            </a:r>
            <a:r>
              <a:rPr lang="pt-BR" b="1" dirty="0" smtClean="0">
                <a:solidFill>
                  <a:srgbClr val="00B0F0"/>
                </a:solidFill>
                <a:effectLst>
                  <a:outerShdw blurRad="38100" dist="38100" dir="2700000" algn="tl">
                    <a:srgbClr val="000000">
                      <a:alpha val="43137"/>
                    </a:srgbClr>
                  </a:outerShdw>
                </a:effectLst>
              </a:rPr>
              <a:t> que a norte-americana.</a:t>
            </a:r>
            <a:endParaRPr lang="pt-BR" b="1" dirty="0">
              <a:solidFill>
                <a:srgbClr val="00B0F0"/>
              </a:solidFill>
              <a:effectLst>
                <a:outerShdw blurRad="38100" dist="38100" dir="2700000" algn="tl">
                  <a:srgbClr val="000000">
                    <a:alpha val="43137"/>
                  </a:srgbClr>
                </a:outerShdw>
              </a:effectLst>
            </a:endParaRPr>
          </a:p>
          <a:p>
            <a:pPr marL="0" indent="0" algn="just">
              <a:buNone/>
            </a:pPr>
            <a:r>
              <a:rPr lang="pt-BR" dirty="0">
                <a:solidFill>
                  <a:srgbClr val="00B0F0"/>
                </a:solidFill>
              </a:rPr>
              <a:t>  </a:t>
            </a:r>
          </a:p>
        </p:txBody>
      </p:sp>
    </p:spTree>
    <p:extLst>
      <p:ext uri="{BB962C8B-B14F-4D97-AF65-F5344CB8AC3E}">
        <p14:creationId xmlns:p14="http://schemas.microsoft.com/office/powerpoint/2010/main" val="2217809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DARCY RIBEIRO</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r>
              <a:rPr lang="pt-BR" dirty="0" smtClean="0"/>
              <a:t>                                                      </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772816"/>
            <a:ext cx="4473079" cy="367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772817"/>
            <a:ext cx="2160240" cy="367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7933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70C0"/>
                </a:solidFill>
                <a:effectLst>
                  <a:outerShdw blurRad="38100" dist="38100" dir="2700000" algn="tl">
                    <a:srgbClr val="000000">
                      <a:alpha val="43137"/>
                    </a:srgbClr>
                  </a:outerShdw>
                </a:effectLst>
              </a:rPr>
              <a:t>SOBRE O AUTOR</a:t>
            </a:r>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B0F0"/>
              </a:solidFill>
            </a:endParaRPr>
          </a:p>
          <a:p>
            <a:pPr marL="0" indent="0" algn="just">
              <a:buNone/>
            </a:pPr>
            <a:r>
              <a:rPr lang="pt-BR" i="1" dirty="0" smtClean="0">
                <a:solidFill>
                  <a:srgbClr val="00B0F0"/>
                </a:solidFill>
                <a:effectLst>
                  <a:outerShdw blurRad="38100" dist="38100" dir="2700000" algn="tl">
                    <a:srgbClr val="000000">
                      <a:alpha val="43137"/>
                    </a:srgbClr>
                  </a:outerShdw>
                </a:effectLst>
              </a:rPr>
              <a:t>Darcy </a:t>
            </a:r>
            <a:r>
              <a:rPr lang="pt-BR" i="1" dirty="0">
                <a:solidFill>
                  <a:srgbClr val="00B0F0"/>
                </a:solidFill>
                <a:effectLst>
                  <a:outerShdw blurRad="38100" dist="38100" dir="2700000" algn="tl">
                    <a:srgbClr val="000000">
                      <a:alpha val="43137"/>
                    </a:srgbClr>
                  </a:outerShdw>
                </a:effectLst>
              </a:rPr>
              <a:t>Ribeiro nasceu em Montes Claros, Minas Gerais, em 26 de outubro de 1922. Filho de Reginaldo Ribeiro dos Santos e de Josefina Augusta da Silveira. Em Montes Claros fez os estudos fundamentais e secundário, no Grupo Escolar Gonçalves Chaves e no Ginásio Episcopal de Montes </a:t>
            </a:r>
            <a:r>
              <a:rPr lang="pt-BR" i="1" dirty="0" smtClean="0">
                <a:solidFill>
                  <a:srgbClr val="00B0F0"/>
                </a:solidFill>
                <a:effectLst>
                  <a:outerShdw blurRad="38100" dist="38100" dir="2700000" algn="tl">
                    <a:srgbClr val="000000">
                      <a:alpha val="43137"/>
                    </a:srgbClr>
                  </a:outerShdw>
                </a:effectLst>
              </a:rPr>
              <a:t>Claro.</a:t>
            </a:r>
            <a:endParaRPr lang="pt-BR"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405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SOBRE A OBRA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47500" lnSpcReduction="20000"/>
          </a:bodyPr>
          <a:lstStyle/>
          <a:p>
            <a:pPr marL="0" indent="0" algn="just">
              <a:buNone/>
            </a:pPr>
            <a:endParaRPr lang="pt-BR" sz="5900" dirty="0" smtClean="0">
              <a:solidFill>
                <a:srgbClr val="00B0F0"/>
              </a:solidFill>
            </a:endParaRPr>
          </a:p>
          <a:p>
            <a:pPr marL="0" indent="0" algn="just">
              <a:buNone/>
            </a:pPr>
            <a:r>
              <a:rPr lang="pt-BR" sz="5900" b="1" i="1" dirty="0" smtClean="0">
                <a:solidFill>
                  <a:srgbClr val="00B0F0"/>
                </a:solidFill>
                <a:effectLst>
                  <a:outerShdw blurRad="38100" dist="38100" dir="2700000" algn="tl">
                    <a:srgbClr val="000000">
                      <a:alpha val="43137"/>
                    </a:srgbClr>
                  </a:outerShdw>
                </a:effectLst>
              </a:rPr>
              <a:t>O </a:t>
            </a:r>
            <a:r>
              <a:rPr lang="pt-BR" sz="5900" b="1" i="1" dirty="0">
                <a:solidFill>
                  <a:srgbClr val="00B0F0"/>
                </a:solidFill>
                <a:effectLst>
                  <a:outerShdw blurRad="38100" dist="38100" dir="2700000" algn="tl">
                    <a:srgbClr val="000000">
                      <a:alpha val="43137"/>
                    </a:srgbClr>
                  </a:outerShdw>
                </a:effectLst>
              </a:rPr>
              <a:t>Povo Brasileiro é uma obra do antropólogo brasileiro Darcy Ribeiro, lançada em 1995, que aborda a história da formação do povo brasileiro.</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sz="5900" b="1" i="1" dirty="0">
                <a:solidFill>
                  <a:srgbClr val="00B0F0"/>
                </a:solidFill>
                <a:effectLst>
                  <a:outerShdw blurRad="38100" dist="38100" dir="2700000" algn="tl">
                    <a:srgbClr val="000000">
                      <a:alpha val="43137"/>
                    </a:srgbClr>
                  </a:outerShdw>
                </a:effectLst>
              </a:rPr>
              <a:t>O livro trata das matrizes culturais e dos mecanismos de formação étnica e cultural do povo brasileiro</a:t>
            </a:r>
            <a:r>
              <a:rPr lang="pt-BR" sz="5900" b="1" i="1" dirty="0" smtClean="0">
                <a:solidFill>
                  <a:srgbClr val="00B0F0"/>
                </a:solidFill>
                <a:effectLst>
                  <a:outerShdw blurRad="38100" dist="38100" dir="2700000" algn="tl">
                    <a:srgbClr val="000000">
                      <a:alpha val="43137"/>
                    </a:srgbClr>
                  </a:outerShdw>
                </a:effectLst>
              </a:rPr>
              <a:t>.</a:t>
            </a:r>
            <a:endParaRPr lang="pt-BR" sz="5900" b="1" i="1" dirty="0">
              <a:solidFill>
                <a:srgbClr val="00B0F0"/>
              </a:solidFill>
              <a:effectLst>
                <a:outerShdw blurRad="38100" dist="38100" dir="2700000" algn="tl">
                  <a:srgbClr val="000000">
                    <a:alpha val="43137"/>
                  </a:srgbClr>
                </a:outerShdw>
              </a:effectLst>
            </a:endParaRPr>
          </a:p>
          <a:p>
            <a:pPr marL="0" indent="0" algn="just">
              <a:buNone/>
            </a:pPr>
            <a:r>
              <a:rPr lang="pt-BR" sz="5900" b="1" i="1" dirty="0">
                <a:solidFill>
                  <a:srgbClr val="00B0F0"/>
                </a:solidFill>
                <a:effectLst>
                  <a:outerShdw blurRad="38100" dist="38100" dir="2700000" algn="tl">
                    <a:srgbClr val="000000">
                      <a:alpha val="43137"/>
                    </a:srgbClr>
                  </a:outerShdw>
                </a:effectLst>
              </a:rPr>
              <a:t>O autor estabelece 5 "brasis" distintos</a:t>
            </a:r>
            <a:r>
              <a:rPr lang="pt-BR" sz="5900" b="1" i="1" dirty="0" smtClean="0">
                <a:solidFill>
                  <a:srgbClr val="00B0F0"/>
                </a:solidFill>
                <a:effectLst>
                  <a:outerShdw blurRad="38100" dist="38100" dir="2700000" algn="tl">
                    <a:srgbClr val="000000">
                      <a:alpha val="43137"/>
                    </a:srgbClr>
                  </a:outerShdw>
                </a:effectLst>
              </a:rPr>
              <a:t>:</a:t>
            </a:r>
            <a:endParaRPr lang="pt-BR" sz="5900" b="1" i="1" dirty="0">
              <a:solidFill>
                <a:srgbClr val="00B0F0"/>
              </a:solidFill>
              <a:effectLst>
                <a:outerShdw blurRad="38100" dist="38100" dir="2700000" algn="tl">
                  <a:srgbClr val="000000">
                    <a:alpha val="43137"/>
                  </a:srgbClr>
                </a:outerShdw>
              </a:effectLst>
            </a:endParaRPr>
          </a:p>
          <a:p>
            <a:pPr marL="0" indent="0" algn="just">
              <a:buNone/>
            </a:pPr>
            <a:r>
              <a:rPr lang="pt-BR" sz="5900" b="1" i="1" dirty="0">
                <a:solidFill>
                  <a:srgbClr val="00B0F0"/>
                </a:solidFill>
                <a:effectLst>
                  <a:outerShdw blurRad="38100" dist="38100" dir="2700000" algn="tl">
                    <a:srgbClr val="000000">
                      <a:alpha val="43137"/>
                    </a:srgbClr>
                  </a:outerShdw>
                </a:effectLst>
              </a:rPr>
              <a:t>- O Brasil </a:t>
            </a:r>
            <a:r>
              <a:rPr lang="pt-BR" sz="5900" b="1" i="1" dirty="0" smtClean="0">
                <a:solidFill>
                  <a:srgbClr val="00B0F0"/>
                </a:solidFill>
                <a:effectLst>
                  <a:outerShdw blurRad="38100" dist="38100" dir="2700000" algn="tl">
                    <a:srgbClr val="000000">
                      <a:alpha val="43137"/>
                    </a:srgbClr>
                  </a:outerShdw>
                </a:effectLst>
              </a:rPr>
              <a:t>sertanejo, o </a:t>
            </a:r>
            <a:r>
              <a:rPr lang="pt-BR" sz="5900" b="1" i="1" dirty="0">
                <a:solidFill>
                  <a:srgbClr val="00B0F0"/>
                </a:solidFill>
                <a:effectLst>
                  <a:outerShdw blurRad="38100" dist="38100" dir="2700000" algn="tl">
                    <a:srgbClr val="000000">
                      <a:alpha val="43137"/>
                    </a:srgbClr>
                  </a:outerShdw>
                </a:effectLst>
              </a:rPr>
              <a:t>Brasil </a:t>
            </a:r>
            <a:r>
              <a:rPr lang="pt-BR" sz="5900" b="1" i="1" dirty="0" smtClean="0">
                <a:solidFill>
                  <a:srgbClr val="00B0F0"/>
                </a:solidFill>
                <a:effectLst>
                  <a:outerShdw blurRad="38100" dist="38100" dir="2700000" algn="tl">
                    <a:srgbClr val="000000">
                      <a:alpha val="43137"/>
                    </a:srgbClr>
                  </a:outerShdw>
                </a:effectLst>
              </a:rPr>
              <a:t>crioulo, o </a:t>
            </a:r>
            <a:r>
              <a:rPr lang="pt-BR" sz="5900" b="1" i="1" dirty="0">
                <a:solidFill>
                  <a:srgbClr val="00B0F0"/>
                </a:solidFill>
                <a:effectLst>
                  <a:outerShdw blurRad="38100" dist="38100" dir="2700000" algn="tl">
                    <a:srgbClr val="000000">
                      <a:alpha val="43137"/>
                    </a:srgbClr>
                  </a:outerShdw>
                </a:effectLst>
              </a:rPr>
              <a:t>Brasil </a:t>
            </a:r>
            <a:r>
              <a:rPr lang="pt-BR" sz="5900" b="1" i="1" dirty="0" smtClean="0">
                <a:solidFill>
                  <a:srgbClr val="00B0F0"/>
                </a:solidFill>
                <a:effectLst>
                  <a:outerShdw blurRad="38100" dist="38100" dir="2700000" algn="tl">
                    <a:srgbClr val="000000">
                      <a:alpha val="43137"/>
                    </a:srgbClr>
                  </a:outerShdw>
                </a:effectLst>
              </a:rPr>
              <a:t>caboclo, o </a:t>
            </a:r>
            <a:r>
              <a:rPr lang="pt-BR" sz="5900" b="1" i="1" dirty="0">
                <a:solidFill>
                  <a:srgbClr val="00B0F0"/>
                </a:solidFill>
                <a:effectLst>
                  <a:outerShdw blurRad="38100" dist="38100" dir="2700000" algn="tl">
                    <a:srgbClr val="000000">
                      <a:alpha val="43137"/>
                    </a:srgbClr>
                  </a:outerShdw>
                </a:effectLst>
              </a:rPr>
              <a:t>Brasil </a:t>
            </a:r>
            <a:r>
              <a:rPr lang="pt-BR" sz="5900" b="1" i="1" dirty="0" smtClean="0">
                <a:solidFill>
                  <a:srgbClr val="00B0F0"/>
                </a:solidFill>
                <a:effectLst>
                  <a:outerShdw blurRad="38100" dist="38100" dir="2700000" algn="tl">
                    <a:srgbClr val="000000">
                      <a:alpha val="43137"/>
                    </a:srgbClr>
                  </a:outerShdw>
                </a:effectLst>
              </a:rPr>
              <a:t>caipira, o Brasil </a:t>
            </a:r>
            <a:r>
              <a:rPr lang="pt-BR" sz="5900" b="1" i="1" dirty="0">
                <a:solidFill>
                  <a:srgbClr val="00B0F0"/>
                </a:solidFill>
                <a:effectLst>
                  <a:outerShdw blurRad="38100" dist="38100" dir="2700000" algn="tl">
                    <a:srgbClr val="000000">
                      <a:alpha val="43137"/>
                    </a:srgbClr>
                  </a:outerShdw>
                </a:effectLst>
              </a:rPr>
              <a:t>sulino.</a:t>
            </a:r>
          </a:p>
        </p:txBody>
      </p:sp>
    </p:spTree>
    <p:extLst>
      <p:ext uri="{BB962C8B-B14F-4D97-AF65-F5344CB8AC3E}">
        <p14:creationId xmlns:p14="http://schemas.microsoft.com/office/powerpoint/2010/main" val="3724523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SÉRGIO BUARQUE DE HOLANDA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446856" y="1588436"/>
            <a:ext cx="8229600" cy="4525963"/>
          </a:xfrm>
        </p:spPr>
        <p:txBody>
          <a:bodyPr/>
          <a:lstStyle/>
          <a:p>
            <a:pPr marL="0" indent="0">
              <a:buNone/>
            </a:pPr>
            <a:r>
              <a:rPr lang="pt-BR" dirty="0" smtClean="0"/>
              <a:t>                                                             </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1556792"/>
            <a:ext cx="4752528"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9" y="1556793"/>
            <a:ext cx="3312367" cy="432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7273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O AUTOR</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Sérgio Buarque de Holanda (1902-1982) foi um historiador brasileiro. Autor do clássico "Raízes do Brasil". Foi também crítico literário, jornalista e professor. Sua vida foi praticamente dedicada ao trabalho acadêmico. Foi catedrático da Universidade de São Paulo, até 1969, quando se aposentou, em protesto contra a cassação de professores da </a:t>
            </a:r>
            <a:r>
              <a:rPr lang="pt-BR" b="1" i="1" dirty="0" smtClean="0">
                <a:solidFill>
                  <a:srgbClr val="00B0F0"/>
                </a:solidFill>
                <a:effectLst>
                  <a:outerShdw blurRad="38100" dist="38100" dir="2700000" algn="tl">
                    <a:srgbClr val="000000">
                      <a:alpha val="43137"/>
                    </a:srgbClr>
                  </a:outerShdw>
                </a:effectLst>
              </a:rPr>
              <a:t>USP.</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2813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A OBRA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rPr>
              <a:t>Publicada em 1936, "Raízes do Brasil" aborda aspectos centrais da história da cultura brasileira. O texto consiste de uma </a:t>
            </a:r>
            <a:r>
              <a:rPr lang="pt-BR" b="1" i="1" dirty="0" err="1">
                <a:solidFill>
                  <a:srgbClr val="00B0F0"/>
                </a:solidFill>
              </a:rPr>
              <a:t>macrointerpretação</a:t>
            </a:r>
            <a:r>
              <a:rPr lang="pt-BR" b="1" i="1" dirty="0">
                <a:solidFill>
                  <a:srgbClr val="00B0F0"/>
                </a:solidFill>
              </a:rPr>
              <a:t> do processo de formação da sociedade brasileira. A tese central é a de que o legado personalista da experiência colonial constituía um obstáculo, a ser vencido, para o estabelecimento da democracia política no Brasil. Destaca, nesse sentido, a importância do legado cultural da colonização portuguesa do Brasil e a dinâmica dos arranjos e adaptações que marcaram as transferências culturais de Portugal para a sua colônia americana.</a:t>
            </a:r>
          </a:p>
        </p:txBody>
      </p:sp>
    </p:spTree>
    <p:extLst>
      <p:ext uri="{BB962C8B-B14F-4D97-AF65-F5344CB8AC3E}">
        <p14:creationId xmlns:p14="http://schemas.microsoft.com/office/powerpoint/2010/main" val="550616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RAYMUNDO FAORO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4628331"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628800"/>
            <a:ext cx="4320479"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2298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O AUTOR</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0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Quinto ocupante da Cadeira 6, eleito em 23 de novembro de 2000, na sucessão de Barbosa Lima Sobrinho e recebido pelo Acadêmico Evandro Lins e Silva em 17 de setembro de 2002.</a:t>
            </a:r>
          </a:p>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Raymundo </a:t>
            </a:r>
            <a:r>
              <a:rPr lang="pt-BR" b="1" i="1" dirty="0">
                <a:solidFill>
                  <a:srgbClr val="00B0F0"/>
                </a:solidFill>
                <a:effectLst>
                  <a:outerShdw blurRad="38100" dist="38100" dir="2700000" algn="tl">
                    <a:srgbClr val="000000">
                      <a:alpha val="43137"/>
                    </a:srgbClr>
                  </a:outerShdw>
                </a:effectLst>
              </a:rPr>
              <a:t>Faoro nasceu em Vacaria, nono distrito, (RS), em 27 de abril de 1925. Faleceu no Rio de Janeiro em 15 de maio de 2003</a:t>
            </a:r>
            <a:r>
              <a:rPr lang="pt-BR" b="1" i="1" dirty="0" smtClean="0">
                <a:solidFill>
                  <a:srgbClr val="00B0F0"/>
                </a:solidFill>
                <a:effectLst>
                  <a:outerShdw blurRad="38100" dist="38100" dir="2700000" algn="tl">
                    <a:srgbClr val="000000">
                      <a:alpha val="43137"/>
                    </a:srgbClr>
                  </a:outerShdw>
                </a:effectLst>
              </a:rPr>
              <a:t>.</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a:solidFill>
                  <a:srgbClr val="00B0F0"/>
                </a:solidFill>
                <a:effectLst>
                  <a:outerShdw blurRad="38100" dist="38100" dir="2700000" algn="tl">
                    <a:srgbClr val="000000">
                      <a:alpha val="43137"/>
                    </a:srgbClr>
                  </a:outerShdw>
                </a:effectLst>
              </a:rPr>
              <a:t>Filho de agricultores, depois de 1930 sua família mudou-se para a cidade de Caçador (SC). Lá fez o curso secundário, no Colégio Aurora. Formou-se em Direito, em 1948, pela Universidade Federal do Rio Grande do Sul. Transferiu-se, em 1951, para o Rio de Janeiro, onde advogou e fez concurso para a Procuradoria do Estado, de onde se aposentou.</a:t>
            </a:r>
          </a:p>
          <a:p>
            <a:pPr marL="0" indent="0">
              <a:buNone/>
            </a:pPr>
            <a:endParaRPr lang="pt-BR" dirty="0"/>
          </a:p>
        </p:txBody>
      </p:sp>
    </p:spTree>
    <p:extLst>
      <p:ext uri="{BB962C8B-B14F-4D97-AF65-F5344CB8AC3E}">
        <p14:creationId xmlns:p14="http://schemas.microsoft.com/office/powerpoint/2010/main" val="3257651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A OBRA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O poder sempre esteve concentrado nas mãos de poucos desde a formação social e política do Brasil. Faoro busca no seu livro “Os donos do Poder – formação do patronato político brasileiro” explicar que o poder sempre foi exercido por meio do que é chamado de “estamento burocrático”, revelando a contradição entre o processo de modernização do país, cujas bases são instituições “anacrônicas” e comandadas por um “estamento burocrático”. Este se fundamenta num sistema patrimonial do capitalismo politicamente orientado, que nem mesmo a pressão da ideologia liberal e democrática conseguiu quebrar, diluir ou desfazer.</a:t>
            </a:r>
          </a:p>
          <a:p>
            <a:pPr marL="0" indent="0">
              <a:buNone/>
            </a:pPr>
            <a:endParaRPr lang="pt-BR" dirty="0"/>
          </a:p>
        </p:txBody>
      </p:sp>
    </p:spTree>
    <p:extLst>
      <p:ext uri="{BB962C8B-B14F-4D97-AF65-F5344CB8AC3E}">
        <p14:creationId xmlns:p14="http://schemas.microsoft.com/office/powerpoint/2010/main" val="1864264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075240" cy="2002234"/>
          </a:xfrm>
        </p:spPr>
        <p:txBody>
          <a:bodyPr>
            <a:normAutofit fontScale="90000"/>
          </a:bodyPr>
          <a:lstStyle/>
          <a:p>
            <a:r>
              <a:rPr lang="pt-BR" b="1" i="1" dirty="0">
                <a:solidFill>
                  <a:srgbClr val="002060"/>
                </a:solidFill>
                <a:effectLst>
                  <a:outerShdw blurRad="38100" dist="38100" dir="2700000" algn="tl">
                    <a:srgbClr val="000000">
                      <a:alpha val="43137"/>
                    </a:srgbClr>
                  </a:outerShdw>
                </a:effectLst>
              </a:rPr>
              <a:t>CAIO PRADO </a:t>
            </a:r>
            <a:r>
              <a:rPr lang="pt-BR" b="1" i="1" dirty="0" smtClean="0">
                <a:solidFill>
                  <a:srgbClr val="002060"/>
                </a:solidFill>
                <a:effectLst>
                  <a:outerShdw blurRad="38100" dist="38100" dir="2700000" algn="tl">
                    <a:srgbClr val="000000">
                      <a:alpha val="43137"/>
                    </a:srgbClr>
                  </a:outerShdw>
                </a:effectLst>
              </a:rPr>
              <a:t>JÚNIOR</a:t>
            </a:r>
            <a:br>
              <a:rPr lang="pt-BR" b="1" i="1" dirty="0" smtClean="0">
                <a:solidFill>
                  <a:srgbClr val="002060"/>
                </a:solidFill>
                <a:effectLst>
                  <a:outerShdw blurRad="38100" dist="38100" dir="2700000" algn="tl">
                    <a:srgbClr val="000000">
                      <a:alpha val="43137"/>
                    </a:srgbClr>
                  </a:outerShdw>
                </a:effectLst>
              </a:rPr>
            </a:br>
            <a:r>
              <a:rPr lang="pt-BR" b="1" i="1" dirty="0" smtClean="0">
                <a:solidFill>
                  <a:srgbClr val="002060"/>
                </a:solidFill>
                <a:effectLst>
                  <a:outerShdw blurRad="38100" dist="38100" dir="2700000" algn="tl">
                    <a:srgbClr val="000000">
                      <a:alpha val="43137"/>
                    </a:srgbClr>
                  </a:outerShdw>
                </a:effectLst>
              </a:rPr>
              <a:t>FORMAÇÃO DO BRASIL CONTEMPORÂNEO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457200" y="2276872"/>
            <a:ext cx="8219256" cy="3849291"/>
          </a:xfrm>
        </p:spPr>
        <p:txBody>
          <a:bodyPr/>
          <a:lstStyle/>
          <a:p>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76872"/>
            <a:ext cx="4176464"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276872"/>
            <a:ext cx="4032447"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7247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O AUTOR</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Político e historiador brasileiro nascido em São Paulo, um dos maiores intelectuais brasileiros e que desenvolveu obras essenciais para a compreensão do processo de formação histórica do Brasil, além de se destacar como ativista político. Terceiro entre os quatro filhos de Caio e Antonieta Silva Prado, teve formação escolar esmerada, orientado por professores particulares, como era comum entre as elites daquela época. </a:t>
            </a:r>
          </a:p>
        </p:txBody>
      </p:sp>
    </p:spTree>
    <p:extLst>
      <p:ext uri="{BB962C8B-B14F-4D97-AF65-F5344CB8AC3E}">
        <p14:creationId xmlns:p14="http://schemas.microsoft.com/office/powerpoint/2010/main" val="3783963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A OBRA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Em seu trabalho mais célebre, “Formação do Brasil contemporâneo” (1942), o historiador Caio Prado Júnior investigou as dinâmicas sociais e econômicas do Brasil colonial para iluminar as origens da condição periférica do país no mundo. O livro é considerado até hoje um marco na interpretação da realidade nacional, ao lado de outros clássicos da época, como “Raízes do Brasil” (1936), de Sérgio Buarque de Holanda, e “Casa Grande &amp; Senzala” (1933), de Gilberto Freyre.</a:t>
            </a:r>
          </a:p>
          <a:p>
            <a:pPr marL="0" indent="0">
              <a:buNone/>
            </a:pPr>
            <a:endParaRPr lang="pt-BR" dirty="0"/>
          </a:p>
        </p:txBody>
      </p:sp>
    </p:spTree>
    <p:extLst>
      <p:ext uri="{BB962C8B-B14F-4D97-AF65-F5344CB8AC3E}">
        <p14:creationId xmlns:p14="http://schemas.microsoft.com/office/powerpoint/2010/main" val="2806649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CULTURA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just">
              <a:buNone/>
            </a:pPr>
            <a:r>
              <a:rPr lang="pt-BR" b="1" i="1" dirty="0" smtClean="0">
                <a:solidFill>
                  <a:srgbClr val="00B0F0"/>
                </a:solidFill>
                <a:effectLst>
                  <a:outerShdw blurRad="38100" dist="38100" dir="2700000" algn="tl">
                    <a:srgbClr val="000000">
                      <a:alpha val="43137"/>
                    </a:srgbClr>
                  </a:outerShdw>
                </a:effectLst>
              </a:rPr>
              <a:t>ANTES DE FALARMOS SOBRE AS OBRAS E SEUS AUTORES É PRECISO PRIMEIRO QUE FALEMOS SOBRE CULTURA</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6748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CULTURA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sz="8800" b="1" i="1" dirty="0" smtClean="0">
                <a:solidFill>
                  <a:srgbClr val="00B0F0"/>
                </a:solidFill>
                <a:effectLst>
                  <a:outerShdw blurRad="38100" dist="38100" dir="2700000" algn="tl">
                    <a:srgbClr val="000000">
                      <a:alpha val="43137"/>
                    </a:srgbClr>
                  </a:outerShdw>
                </a:effectLst>
              </a:rPr>
              <a:t>O que é cultura?</a:t>
            </a:r>
          </a:p>
          <a:p>
            <a:pPr marL="0" indent="0">
              <a:buNone/>
            </a:pPr>
            <a:endParaRPr lang="pt-BR" dirty="0"/>
          </a:p>
        </p:txBody>
      </p:sp>
    </p:spTree>
    <p:extLst>
      <p:ext uri="{BB962C8B-B14F-4D97-AF65-F5344CB8AC3E}">
        <p14:creationId xmlns:p14="http://schemas.microsoft.com/office/powerpoint/2010/main" val="2435759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SOBRE CULTURA</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buNone/>
            </a:pPr>
            <a:endParaRPr lang="pt-BR" dirty="0" smtClean="0"/>
          </a:p>
          <a:p>
            <a:pPr marL="0" indent="0" algn="ctr">
              <a:buNone/>
            </a:pPr>
            <a:r>
              <a:rPr lang="pt-BR" sz="8800" b="1" i="1" dirty="0" smtClean="0">
                <a:solidFill>
                  <a:schemeClr val="accent1"/>
                </a:solidFill>
                <a:effectLst>
                  <a:outerShdw blurRad="38100" dist="38100" dir="2700000" algn="tl">
                    <a:srgbClr val="000000">
                      <a:alpha val="43137"/>
                    </a:srgbClr>
                  </a:outerShdw>
                </a:effectLst>
              </a:rPr>
              <a:t>Para que estudar cultura?</a:t>
            </a:r>
            <a:endParaRPr lang="pt-BR" sz="8800" b="1" i="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4255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rPr>
              <a:t>HISTORIOGRAFIA SOCIAL</a:t>
            </a:r>
            <a:endParaRPr lang="pt-BR" b="1" i="1" dirty="0">
              <a:solidFill>
                <a:schemeClr val="tx2"/>
              </a:solidFill>
            </a:endParaRPr>
          </a:p>
        </p:txBody>
      </p:sp>
      <p:sp>
        <p:nvSpPr>
          <p:cNvPr id="3" name="Espaço Reservado para Conteúdo 2"/>
          <p:cNvSpPr>
            <a:spLocks noGrp="1"/>
          </p:cNvSpPr>
          <p:nvPr>
            <p:ph idx="1"/>
          </p:nvPr>
        </p:nvSpPr>
        <p:spPr>
          <a:xfrm>
            <a:off x="467544" y="1628800"/>
            <a:ext cx="8229600" cy="4525963"/>
          </a:xfrm>
        </p:spPr>
        <p:txBody>
          <a:bodyPr>
            <a:normAutofit lnSpcReduction="10000"/>
          </a:bodyPr>
          <a:lstStyle/>
          <a:p>
            <a:pPr marL="0" indent="0" algn="just">
              <a:buNone/>
            </a:pPr>
            <a:r>
              <a:rPr lang="pt-BR" sz="6000" b="1" i="1" dirty="0" smtClean="0">
                <a:solidFill>
                  <a:srgbClr val="00B0F0"/>
                </a:solidFill>
                <a:effectLst>
                  <a:outerShdw blurRad="38100" dist="38100" dir="2700000" algn="tl">
                    <a:srgbClr val="000000">
                      <a:alpha val="43137"/>
                    </a:srgbClr>
                  </a:outerShdw>
                </a:effectLst>
              </a:rPr>
              <a:t>Historiografia:</a:t>
            </a:r>
          </a:p>
          <a:p>
            <a:pPr marL="0" indent="0" algn="just">
              <a:buNone/>
            </a:pPr>
            <a:r>
              <a:rPr lang="pt-BR" sz="6000" b="1" i="1" dirty="0" smtClean="0">
                <a:solidFill>
                  <a:schemeClr val="accent1"/>
                </a:solidFill>
                <a:effectLst>
                  <a:outerShdw blurRad="38100" dist="38100" dir="2700000" algn="tl">
                    <a:srgbClr val="000000">
                      <a:alpha val="43137"/>
                    </a:srgbClr>
                  </a:outerShdw>
                </a:effectLst>
              </a:rPr>
              <a:t>        </a:t>
            </a:r>
            <a:r>
              <a:rPr lang="pt-BR" sz="6000" b="1" i="1" dirty="0" smtClean="0">
                <a:solidFill>
                  <a:srgbClr val="00B0F0"/>
                </a:solidFill>
                <a:effectLst>
                  <a:outerShdw blurRad="38100" dist="38100" dir="2700000" algn="tl">
                    <a:srgbClr val="000000">
                      <a:alpha val="43137"/>
                    </a:srgbClr>
                  </a:outerShdw>
                </a:effectLst>
              </a:rPr>
              <a:t>É o registro escrito da história, ou seja, a produção escrita da cultura.</a:t>
            </a:r>
            <a:endParaRPr lang="pt-BR" sz="6000" b="1" i="1" dirty="0">
              <a:solidFill>
                <a:srgbClr val="00B0F0"/>
              </a:solidFill>
              <a:effectLst>
                <a:outerShdw blurRad="38100" dist="38100" dir="2700000" algn="tl">
                  <a:srgbClr val="000000">
                    <a:alpha val="43137"/>
                  </a:srgbClr>
                </a:outerShdw>
              </a:effectLst>
            </a:endParaRPr>
          </a:p>
        </p:txBody>
      </p:sp>
      <p:sp>
        <p:nvSpPr>
          <p:cNvPr id="4" name="Seta para a direita 3"/>
          <p:cNvSpPr/>
          <p:nvPr/>
        </p:nvSpPr>
        <p:spPr>
          <a:xfrm>
            <a:off x="683568" y="2852936"/>
            <a:ext cx="97840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14810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TRIBOS AFRICANAS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7992888"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351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t>
            </a:r>
            <a:r>
              <a:rPr lang="pt-BR" dirty="0" smtClean="0"/>
              <a:t>ULHER GIRAFA - TAILÂNDIA</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4608512"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556792"/>
            <a:ext cx="3888432"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058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2218258"/>
          </a:xfrm>
        </p:spPr>
        <p:txBody>
          <a:bodyPr>
            <a:normAutofit fontScale="90000"/>
          </a:bodyPr>
          <a:lstStyle/>
          <a:p>
            <a:pPr algn="just"/>
            <a:r>
              <a:rPr lang="pt-BR" dirty="0">
                <a:solidFill>
                  <a:srgbClr val="002060"/>
                </a:solidFill>
              </a:rPr>
              <a:t>No Egito, os genitais femininos externos são considerados “impuros” e a menina que não for circuncisa é chamada de </a:t>
            </a:r>
            <a:r>
              <a:rPr lang="pt-BR" dirty="0" err="1">
                <a:solidFill>
                  <a:srgbClr val="002060"/>
                </a:solidFill>
              </a:rPr>
              <a:t>nigsa</a:t>
            </a:r>
            <a:r>
              <a:rPr lang="pt-BR" dirty="0">
                <a:solidFill>
                  <a:srgbClr val="002060"/>
                </a:solidFill>
              </a:rPr>
              <a:t>, isto é, suja.</a:t>
            </a:r>
          </a:p>
        </p:txBody>
      </p:sp>
      <p:sp>
        <p:nvSpPr>
          <p:cNvPr id="3" name="Espaço Reservado para Conteúdo 2"/>
          <p:cNvSpPr>
            <a:spLocks noGrp="1"/>
          </p:cNvSpPr>
          <p:nvPr>
            <p:ph idx="1"/>
          </p:nvPr>
        </p:nvSpPr>
        <p:spPr>
          <a:xfrm>
            <a:off x="457200" y="2492896"/>
            <a:ext cx="8229600" cy="3633267"/>
          </a:xfrm>
        </p:spPr>
        <p:txBody>
          <a:bodyPr/>
          <a:lstStyle/>
          <a:p>
            <a:pPr marL="0" indent="0">
              <a:buNone/>
            </a:pPr>
            <a:endParaRPr lang="pt-BR"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564904"/>
            <a:ext cx="8064896"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812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ESCOLA DOS ANNALES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smtClean="0"/>
          </a:p>
          <a:p>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00808"/>
            <a:ext cx="8496944"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3179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rgbClr val="002060"/>
                </a:solidFill>
                <a:effectLst>
                  <a:outerShdw blurRad="38100" dist="38100" dir="2700000" algn="tl">
                    <a:srgbClr val="000000">
                      <a:alpha val="43137"/>
                    </a:srgbClr>
                  </a:outerShdw>
                </a:effectLst>
              </a:rPr>
              <a:t>VÍDEO</a:t>
            </a:r>
            <a:endParaRPr lang="pt-BR" b="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Vamos assistir ao vídeo que explica a Escola dos </a:t>
            </a:r>
            <a:r>
              <a:rPr lang="pt-BR" b="1" i="1" dirty="0" err="1">
                <a:solidFill>
                  <a:srgbClr val="00B0F0"/>
                </a:solidFill>
                <a:effectLst>
                  <a:outerShdw blurRad="38100" dist="38100" dir="2700000" algn="tl">
                    <a:srgbClr val="000000">
                      <a:alpha val="43137"/>
                    </a:srgbClr>
                  </a:outerShdw>
                </a:effectLst>
              </a:rPr>
              <a:t>A</a:t>
            </a:r>
            <a:r>
              <a:rPr lang="pt-BR" b="1" i="1" dirty="0" err="1" smtClean="0">
                <a:solidFill>
                  <a:srgbClr val="00B0F0"/>
                </a:solidFill>
                <a:effectLst>
                  <a:outerShdw blurRad="38100" dist="38100" dir="2700000" algn="tl">
                    <a:srgbClr val="000000">
                      <a:alpha val="43137"/>
                    </a:srgbClr>
                  </a:outerShdw>
                </a:effectLst>
              </a:rPr>
              <a:t>nnales</a:t>
            </a:r>
            <a:r>
              <a:rPr lang="pt-BR" b="1" i="1" dirty="0" smtClean="0">
                <a:solidFill>
                  <a:srgbClr val="00B0F0"/>
                </a:solidFill>
                <a:effectLst>
                  <a:outerShdw blurRad="38100" dist="38100" dir="2700000" algn="tl">
                    <a:srgbClr val="000000">
                      <a:alpha val="43137"/>
                    </a:srgbClr>
                  </a:outerShdw>
                </a:effectLst>
              </a:rPr>
              <a:t> e depois continuaremos com a discussão.</a:t>
            </a:r>
          </a:p>
          <a:p>
            <a:pPr marL="0" indent="0">
              <a:buNone/>
            </a:pPr>
            <a:endParaRPr lang="pt-BR" dirty="0"/>
          </a:p>
          <a:p>
            <a:pPr marL="0" indent="0">
              <a:buNone/>
            </a:pPr>
            <a:r>
              <a:rPr lang="pt-BR" sz="2800" dirty="0">
                <a:solidFill>
                  <a:srgbClr val="FF0000"/>
                </a:solidFill>
              </a:rPr>
              <a:t>https://www.youtube.com/watch?v=2IKOIT67ALc</a:t>
            </a:r>
            <a:endParaRPr lang="pt-BR" sz="2800" dirty="0" smtClean="0">
              <a:solidFill>
                <a:srgbClr val="FF0000"/>
              </a:solidFill>
            </a:endParaRPr>
          </a:p>
          <a:p>
            <a:pPr marL="0" indent="0">
              <a:buNone/>
            </a:pPr>
            <a:endParaRPr lang="pt-BR" dirty="0"/>
          </a:p>
        </p:txBody>
      </p:sp>
    </p:spTree>
    <p:extLst>
      <p:ext uri="{BB962C8B-B14F-4D97-AF65-F5344CB8AC3E}">
        <p14:creationId xmlns:p14="http://schemas.microsoft.com/office/powerpoint/2010/main" val="3079208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rPr>
              <a:t>Historiografia Social</a:t>
            </a:r>
            <a:endParaRPr lang="pt-BR" b="1" i="1" dirty="0">
              <a:solidFill>
                <a:schemeClr val="tx2"/>
              </a:solidFill>
            </a:endParaRPr>
          </a:p>
        </p:txBody>
      </p:sp>
      <p:sp>
        <p:nvSpPr>
          <p:cNvPr id="3" name="Espaço Reservado para Conteúdo 2"/>
          <p:cNvSpPr>
            <a:spLocks noGrp="1"/>
          </p:cNvSpPr>
          <p:nvPr>
            <p:ph idx="1"/>
          </p:nvPr>
        </p:nvSpPr>
        <p:spPr/>
        <p:txBody>
          <a:bodyPr>
            <a:normAutofit/>
          </a:bodyPr>
          <a:lstStyle/>
          <a:p>
            <a:pPr marL="0" indent="0" algn="just">
              <a:buNone/>
            </a:pPr>
            <a:endParaRPr lang="pt-BR" sz="5400" b="1" dirty="0" smtClean="0">
              <a:solidFill>
                <a:srgbClr val="0070C0"/>
              </a:solidFill>
            </a:endParaRPr>
          </a:p>
          <a:p>
            <a:pPr marL="0" indent="0" algn="just">
              <a:buNone/>
            </a:pPr>
            <a:r>
              <a:rPr lang="pt-BR" sz="5400" b="1" dirty="0" smtClean="0">
                <a:solidFill>
                  <a:srgbClr val="0070C0"/>
                </a:solidFill>
                <a:effectLst>
                  <a:outerShdw blurRad="38100" dist="38100" dir="2700000" algn="tl">
                    <a:srgbClr val="000000">
                      <a:alpha val="43137"/>
                    </a:srgbClr>
                  </a:outerShdw>
                </a:effectLst>
              </a:rPr>
              <a:t>É preciso salientar que a produção intelectual no Brasil é muito recente . </a:t>
            </a:r>
            <a:endParaRPr lang="pt-BR" sz="5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6837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7715200" cy="1080120"/>
          </a:xfrm>
        </p:spPr>
        <p:txBody>
          <a:bodyPr>
            <a:normAutofit/>
          </a:bodyPr>
          <a:lstStyle/>
          <a:p>
            <a:r>
              <a:rPr lang="pt-BR" b="1" i="1" dirty="0" smtClean="0">
                <a:solidFill>
                  <a:schemeClr val="tx2"/>
                </a:solidFill>
              </a:rPr>
              <a:t>Historiografia Social</a:t>
            </a:r>
            <a:endParaRPr lang="pt-BR" b="1" i="1" dirty="0">
              <a:solidFill>
                <a:schemeClr val="tx2"/>
              </a:solidFill>
            </a:endParaRPr>
          </a:p>
        </p:txBody>
      </p:sp>
      <p:sp>
        <p:nvSpPr>
          <p:cNvPr id="3" name="Espaço Reservado para Conteúdo 2"/>
          <p:cNvSpPr>
            <a:spLocks noGrp="1"/>
          </p:cNvSpPr>
          <p:nvPr>
            <p:ph idx="1"/>
          </p:nvPr>
        </p:nvSpPr>
        <p:spPr/>
        <p:txBody>
          <a:bodyPr>
            <a:noAutofit/>
          </a:bodyPr>
          <a:lstStyle/>
          <a:p>
            <a:pPr marL="0" indent="0" algn="just">
              <a:buNone/>
            </a:pPr>
            <a:r>
              <a:rPr lang="pt-BR" sz="3600" b="1" i="1" dirty="0" smtClean="0">
                <a:solidFill>
                  <a:srgbClr val="0070C0"/>
                </a:solidFill>
                <a:effectLst>
                  <a:outerShdw blurRad="38100" dist="38100" dir="2700000" algn="tl">
                    <a:srgbClr val="000000">
                      <a:alpha val="43137"/>
                    </a:srgbClr>
                  </a:outerShdw>
                </a:effectLst>
              </a:rPr>
              <a:t>Tem início no final da década de 70, e começou a se firmar, nos anos 80 e 90, quando ganhou projeção. </a:t>
            </a:r>
            <a:r>
              <a:rPr lang="pt-BR" sz="3600" b="1" i="1" dirty="0">
                <a:solidFill>
                  <a:srgbClr val="0070C0"/>
                </a:solidFill>
                <a:effectLst>
                  <a:outerShdw blurRad="38100" dist="38100" dir="2700000" algn="tl">
                    <a:srgbClr val="000000">
                      <a:alpha val="43137"/>
                    </a:srgbClr>
                  </a:outerShdw>
                </a:effectLst>
              </a:rPr>
              <a:t>E</a:t>
            </a:r>
            <a:r>
              <a:rPr lang="pt-BR" sz="3600" b="1" i="1" dirty="0" smtClean="0">
                <a:solidFill>
                  <a:srgbClr val="0070C0"/>
                </a:solidFill>
                <a:effectLst>
                  <a:outerShdw blurRad="38100" dist="38100" dir="2700000" algn="tl">
                    <a:srgbClr val="000000">
                      <a:alpha val="43137"/>
                    </a:srgbClr>
                  </a:outerShdw>
                </a:effectLst>
              </a:rPr>
              <a:t> com os mestrados e doutorados espalhados por todo o país, as pesquisas se tornaram mais intensas.</a:t>
            </a:r>
          </a:p>
          <a:p>
            <a:pPr algn="just"/>
            <a:endParaRPr lang="pt-BR" sz="4400" dirty="0"/>
          </a:p>
        </p:txBody>
      </p:sp>
    </p:spTree>
    <p:extLst>
      <p:ext uri="{BB962C8B-B14F-4D97-AF65-F5344CB8AC3E}">
        <p14:creationId xmlns:p14="http://schemas.microsoft.com/office/powerpoint/2010/main" val="684109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Historia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5400" b="1" i="1" dirty="0" smtClean="0">
                <a:solidFill>
                  <a:srgbClr val="0070C0"/>
                </a:solidFill>
                <a:effectLst>
                  <a:outerShdw blurRad="38100" dist="38100" dir="2700000" algn="tl">
                    <a:srgbClr val="000000">
                      <a:alpha val="43137"/>
                    </a:srgbClr>
                  </a:outerShdw>
                </a:effectLst>
              </a:rPr>
              <a:t>A História social teve início com uma revista, na França em 1929, com </a:t>
            </a:r>
            <a:r>
              <a:rPr lang="pt-BR" sz="5400" b="1" i="1" dirty="0" err="1" smtClean="0">
                <a:solidFill>
                  <a:srgbClr val="0070C0"/>
                </a:solidFill>
                <a:effectLst>
                  <a:outerShdw blurRad="38100" dist="38100" dir="2700000" algn="tl">
                    <a:srgbClr val="000000">
                      <a:alpha val="43137"/>
                    </a:srgbClr>
                  </a:outerShdw>
                </a:effectLst>
              </a:rPr>
              <a:t>Lucien</a:t>
            </a:r>
            <a:r>
              <a:rPr lang="pt-BR" sz="5400" b="1" i="1" dirty="0" smtClean="0">
                <a:solidFill>
                  <a:srgbClr val="0070C0"/>
                </a:solidFill>
                <a:effectLst>
                  <a:outerShdw blurRad="38100" dist="38100" dir="2700000" algn="tl">
                    <a:srgbClr val="000000">
                      <a:alpha val="43137"/>
                    </a:srgbClr>
                  </a:outerShdw>
                </a:effectLst>
              </a:rPr>
              <a:t> </a:t>
            </a:r>
            <a:r>
              <a:rPr lang="pt-BR" sz="5400" b="1" i="1" dirty="0" err="1" smtClean="0">
                <a:solidFill>
                  <a:srgbClr val="0070C0"/>
                </a:solidFill>
                <a:effectLst>
                  <a:outerShdw blurRad="38100" dist="38100" dir="2700000" algn="tl">
                    <a:srgbClr val="000000">
                      <a:alpha val="43137"/>
                    </a:srgbClr>
                  </a:outerShdw>
                </a:effectLst>
              </a:rPr>
              <a:t>Febvre</a:t>
            </a:r>
            <a:r>
              <a:rPr lang="pt-BR" sz="5400" b="1" i="1" dirty="0" smtClean="0">
                <a:solidFill>
                  <a:srgbClr val="0070C0"/>
                </a:solidFill>
                <a:effectLst>
                  <a:outerShdw blurRad="38100" dist="38100" dir="2700000" algn="tl">
                    <a:srgbClr val="000000">
                      <a:alpha val="43137"/>
                    </a:srgbClr>
                  </a:outerShdw>
                </a:effectLst>
              </a:rPr>
              <a:t>  e Marc Bloch</a:t>
            </a:r>
            <a:endParaRPr lang="pt-BR" sz="5400"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2118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buNone/>
            </a:pPr>
            <a:endParaRPr lang="pt-BR" sz="5400" dirty="0" smtClean="0"/>
          </a:p>
          <a:p>
            <a:pPr marL="0" indent="0" algn="just">
              <a:buNone/>
            </a:pPr>
            <a:r>
              <a:rPr lang="pt-BR" sz="5400" b="1" i="1" dirty="0" smtClean="0">
                <a:solidFill>
                  <a:srgbClr val="00B0F0"/>
                </a:solidFill>
                <a:effectLst>
                  <a:outerShdw blurRad="38100" dist="38100" dir="2700000" algn="tl">
                    <a:srgbClr val="000000">
                      <a:alpha val="43137"/>
                    </a:srgbClr>
                  </a:outerShdw>
                </a:effectLst>
              </a:rPr>
              <a:t>Ou seja,  contra ela propunha uma história- problema onde o homem em sociedade constitui o objeto final da pesquisa histórica</a:t>
            </a:r>
            <a:endParaRPr lang="pt-BR" sz="54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391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endParaRPr lang="pt-BR" sz="4400" b="1" dirty="0" smtClean="0">
              <a:solidFill>
                <a:srgbClr val="0070C0"/>
              </a:solidFill>
              <a:effectLst>
                <a:outerShdw blurRad="38100" dist="38100" dir="2700000" algn="tl">
                  <a:srgbClr val="000000">
                    <a:alpha val="43137"/>
                  </a:srgbClr>
                </a:outerShdw>
              </a:effectLst>
            </a:endParaRPr>
          </a:p>
          <a:p>
            <a:pPr marL="0" indent="0" algn="just">
              <a:buNone/>
            </a:pPr>
            <a:r>
              <a:rPr lang="pt-BR" sz="4400" b="1" dirty="0" smtClean="0">
                <a:solidFill>
                  <a:srgbClr val="00B0F0"/>
                </a:solidFill>
                <a:effectLst>
                  <a:outerShdw blurRad="38100" dist="38100" dir="2700000" algn="tl">
                    <a:srgbClr val="000000">
                      <a:alpha val="43137"/>
                    </a:srgbClr>
                  </a:outerShdw>
                </a:effectLst>
              </a:rPr>
              <a:t>Na década de 30, do século XX, a História dos </a:t>
            </a:r>
            <a:r>
              <a:rPr lang="pt-BR" sz="4400" b="1" dirty="0" err="1" smtClean="0">
                <a:solidFill>
                  <a:srgbClr val="00B0F0"/>
                </a:solidFill>
                <a:effectLst>
                  <a:outerShdw blurRad="38100" dist="38100" dir="2700000" algn="tl">
                    <a:srgbClr val="000000">
                      <a:alpha val="43137"/>
                    </a:srgbClr>
                  </a:outerShdw>
                </a:effectLst>
              </a:rPr>
              <a:t>Annales</a:t>
            </a:r>
            <a:r>
              <a:rPr lang="pt-BR" sz="4400" b="1" dirty="0" smtClean="0">
                <a:solidFill>
                  <a:srgbClr val="00B0F0"/>
                </a:solidFill>
                <a:effectLst>
                  <a:outerShdw blurRad="38100" dist="38100" dir="2700000" algn="tl">
                    <a:srgbClr val="000000">
                      <a:alpha val="43137"/>
                    </a:srgbClr>
                  </a:outerShdw>
                </a:effectLst>
              </a:rPr>
              <a:t>, como ficou conhecida a </a:t>
            </a:r>
            <a:r>
              <a:rPr lang="pt-BR" sz="4400" b="1" u="sng" dirty="0" smtClean="0">
                <a:solidFill>
                  <a:srgbClr val="00B0F0"/>
                </a:solidFill>
                <a:effectLst>
                  <a:outerShdw blurRad="38100" dist="38100" dir="2700000" algn="tl">
                    <a:srgbClr val="000000">
                      <a:alpha val="43137"/>
                    </a:srgbClr>
                  </a:outerShdw>
                </a:effectLst>
              </a:rPr>
              <a:t>nova história</a:t>
            </a:r>
            <a:r>
              <a:rPr lang="pt-BR" sz="4400" b="1" dirty="0" smtClean="0">
                <a:solidFill>
                  <a:srgbClr val="00B0F0"/>
                </a:solidFill>
                <a:effectLst>
                  <a:outerShdw blurRad="38100" dist="38100" dir="2700000" algn="tl">
                    <a:srgbClr val="000000">
                      <a:alpha val="43137"/>
                    </a:srgbClr>
                  </a:outerShdw>
                </a:effectLst>
              </a:rPr>
              <a:t>, se preocupou com a História social e econômica, sobretudo, com a primeira.</a:t>
            </a:r>
            <a:endParaRPr lang="pt-BR" sz="4400" b="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7919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Autofit/>
          </a:bodyPr>
          <a:lstStyle/>
          <a:p>
            <a:pPr marL="0" indent="0" algn="just">
              <a:buNone/>
            </a:pPr>
            <a:endParaRPr lang="pt-BR" sz="4400" b="1" i="1" dirty="0" smtClean="0">
              <a:solidFill>
                <a:srgbClr val="0070C0"/>
              </a:solidFill>
              <a:effectLst>
                <a:outerShdw blurRad="38100" dist="38100" dir="2700000" algn="tl">
                  <a:srgbClr val="000000">
                    <a:alpha val="43137"/>
                  </a:srgbClr>
                </a:outerShdw>
              </a:effectLst>
            </a:endParaRPr>
          </a:p>
          <a:p>
            <a:pPr marL="0" indent="0" algn="just">
              <a:buNone/>
            </a:pPr>
            <a:r>
              <a:rPr lang="pt-BR" sz="4400" b="1" i="1" dirty="0" smtClean="0">
                <a:solidFill>
                  <a:srgbClr val="00B0F0"/>
                </a:solidFill>
                <a:effectLst>
                  <a:outerShdw blurRad="38100" dist="38100" dir="2700000" algn="tl">
                    <a:srgbClr val="000000">
                      <a:alpha val="43137"/>
                    </a:srgbClr>
                  </a:outerShdw>
                </a:effectLst>
              </a:rPr>
              <a:t>Houve assim, como prática historiográfica, uma priorização  dos fenômenos coletivos sobre os individuais.</a:t>
            </a:r>
            <a:endParaRPr lang="pt-BR" sz="44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02356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5400" b="1" i="1" dirty="0" smtClean="0">
                <a:solidFill>
                  <a:srgbClr val="00B0F0"/>
                </a:solidFill>
                <a:effectLst>
                  <a:outerShdw blurRad="38100" dist="38100" dir="2700000" algn="tl">
                    <a:srgbClr val="000000">
                      <a:alpha val="43137"/>
                    </a:srgbClr>
                  </a:outerShdw>
                </a:effectLst>
              </a:rPr>
              <a:t>Foi nas décadas de 50 e 60, que a história social, enquanto especialidade, começou a se firmar e se tornar hegemônica.</a:t>
            </a:r>
            <a:endParaRPr lang="pt-BR" sz="54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98627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Motivos: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Autofit/>
          </a:bodyPr>
          <a:lstStyle/>
          <a:p>
            <a:pPr marL="0" indent="0" algn="just">
              <a:buNone/>
            </a:pPr>
            <a:r>
              <a:rPr lang="pt-BR" sz="4800" b="1" i="1" dirty="0" smtClean="0">
                <a:solidFill>
                  <a:srgbClr val="00B0F0"/>
                </a:solidFill>
                <a:effectLst>
                  <a:outerShdw blurRad="38100" dist="38100" dir="2700000" algn="tl">
                    <a:srgbClr val="000000">
                      <a:alpha val="43137"/>
                    </a:srgbClr>
                  </a:outerShdw>
                </a:effectLst>
              </a:rPr>
              <a:t>Sobretudo pelas tensões sociais e pelos primeiros avanços da informática. </a:t>
            </a:r>
            <a:r>
              <a:rPr lang="pt-BR" sz="4800" b="1" i="1" dirty="0">
                <a:solidFill>
                  <a:srgbClr val="00B0F0"/>
                </a:solidFill>
                <a:effectLst>
                  <a:outerShdw blurRad="38100" dist="38100" dir="2700000" algn="tl">
                    <a:srgbClr val="000000">
                      <a:alpha val="43137"/>
                    </a:srgbClr>
                  </a:outerShdw>
                </a:effectLst>
              </a:rPr>
              <a:t>A</a:t>
            </a:r>
            <a:r>
              <a:rPr lang="pt-BR" sz="4800" b="1" i="1" dirty="0" smtClean="0">
                <a:solidFill>
                  <a:srgbClr val="00B0F0"/>
                </a:solidFill>
                <a:effectLst>
                  <a:outerShdw blurRad="38100" dist="38100" dir="2700000" algn="tl">
                    <a:srgbClr val="000000">
                      <a:alpha val="43137"/>
                    </a:srgbClr>
                  </a:outerShdw>
                </a:effectLst>
              </a:rPr>
              <a:t> comunidade de historiadores não podia mais ignorar o social.</a:t>
            </a:r>
            <a:endParaRPr lang="pt-BR" sz="48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3371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das Mentalidades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endParaRPr lang="pt-BR" sz="4800" b="1" i="1" dirty="0" smtClean="0">
              <a:solidFill>
                <a:srgbClr val="0070C0"/>
              </a:solidFill>
              <a:effectLst>
                <a:outerShdw blurRad="38100" dist="38100" dir="2700000" algn="tl">
                  <a:srgbClr val="000000">
                    <a:alpha val="43137"/>
                  </a:srgbClr>
                </a:outerShdw>
              </a:effectLst>
            </a:endParaRPr>
          </a:p>
          <a:p>
            <a:pPr marL="0" indent="0" algn="just">
              <a:buNone/>
            </a:pPr>
            <a:r>
              <a:rPr lang="pt-BR" sz="4800" b="1" i="1" dirty="0" smtClean="0">
                <a:solidFill>
                  <a:srgbClr val="00B0F0"/>
                </a:solidFill>
                <a:effectLst>
                  <a:outerShdw blurRad="38100" dist="38100" dir="2700000" algn="tl">
                    <a:srgbClr val="000000">
                      <a:alpha val="43137"/>
                    </a:srgbClr>
                  </a:outerShdw>
                </a:effectLst>
              </a:rPr>
              <a:t>Por fim, a década de 80, do século passado, registra uma outra grande mudança na historiografia: </a:t>
            </a:r>
            <a:r>
              <a:rPr lang="pt-BR" sz="4800" b="1" i="1" u="sng" dirty="0" smtClean="0">
                <a:solidFill>
                  <a:srgbClr val="00B0F0"/>
                </a:solidFill>
                <a:effectLst>
                  <a:outerShdw blurRad="38100" dist="38100" dir="2700000" algn="tl">
                    <a:srgbClr val="000000">
                      <a:alpha val="43137"/>
                    </a:srgbClr>
                  </a:outerShdw>
                </a:effectLst>
              </a:rPr>
              <a:t>o surgimento da História das mentalidades</a:t>
            </a:r>
            <a:r>
              <a:rPr lang="pt-BR" sz="4800" b="1" i="1" dirty="0" smtClean="0">
                <a:solidFill>
                  <a:srgbClr val="00B0F0"/>
                </a:solidFill>
                <a:effectLst>
                  <a:outerShdw blurRad="38100" dist="38100" dir="2700000" algn="tl">
                    <a:srgbClr val="000000">
                      <a:alpha val="43137"/>
                    </a:srgbClr>
                  </a:outerShdw>
                </a:effectLst>
              </a:rPr>
              <a:t>. </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1697262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H. Das Mentalidades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sz="4400" b="1" i="1" dirty="0">
                <a:solidFill>
                  <a:srgbClr val="00B0F0"/>
                </a:solidFill>
                <a:effectLst>
                  <a:outerShdw blurRad="38100" dist="38100" dir="2700000" algn="tl">
                    <a:srgbClr val="000000">
                      <a:alpha val="43137"/>
                    </a:srgbClr>
                  </a:outerShdw>
                </a:effectLst>
              </a:rPr>
              <a:t>Neste contexto </a:t>
            </a:r>
            <a:r>
              <a:rPr lang="pt-BR" sz="4400" b="1" i="1" dirty="0" smtClean="0">
                <a:solidFill>
                  <a:srgbClr val="00B0F0"/>
                </a:solidFill>
                <a:effectLst>
                  <a:outerShdw blurRad="38100" dist="38100" dir="2700000" algn="tl">
                    <a:srgbClr val="000000">
                      <a:alpha val="43137"/>
                    </a:srgbClr>
                  </a:outerShdw>
                </a:effectLst>
              </a:rPr>
              <a:t>surge </a:t>
            </a:r>
            <a:r>
              <a:rPr lang="pt-BR" sz="4400" b="1" i="1" dirty="0">
                <a:solidFill>
                  <a:srgbClr val="00B0F0"/>
                </a:solidFill>
                <a:effectLst>
                  <a:outerShdw blurRad="38100" dist="38100" dir="2700000" algn="tl">
                    <a:srgbClr val="000000">
                      <a:alpha val="43137"/>
                    </a:srgbClr>
                  </a:outerShdw>
                </a:effectLst>
              </a:rPr>
              <a:t>o objeto de desejo de quase todos os cientistas sociais e , sobretudo, dos comunicadores. </a:t>
            </a:r>
            <a:r>
              <a:rPr lang="pt-BR" sz="4400" b="1" i="1" u="sng" dirty="0">
                <a:solidFill>
                  <a:srgbClr val="00B0F0"/>
                </a:solidFill>
                <a:effectLst>
                  <a:outerShdw blurRad="38100" dist="38100" dir="2700000" algn="tl">
                    <a:srgbClr val="000000">
                      <a:alpha val="43137"/>
                    </a:srgbClr>
                  </a:outerShdw>
                </a:effectLst>
              </a:rPr>
              <a:t>A história dos </a:t>
            </a:r>
            <a:r>
              <a:rPr lang="pt-BR" sz="4400" b="1" i="1" u="sng" dirty="0" smtClean="0">
                <a:solidFill>
                  <a:srgbClr val="00B0F0"/>
                </a:solidFill>
                <a:effectLst>
                  <a:outerShdw blurRad="38100" dist="38100" dir="2700000" algn="tl">
                    <a:srgbClr val="000000">
                      <a:alpha val="43137"/>
                    </a:srgbClr>
                  </a:outerShdw>
                </a:effectLst>
              </a:rPr>
              <a:t>marginalizados.</a:t>
            </a:r>
            <a:endParaRPr lang="pt-BR" sz="4400" b="1" i="1" u="sng" dirty="0">
              <a:solidFill>
                <a:srgbClr val="00B0F0"/>
              </a:solidFill>
              <a:effectLst>
                <a:outerShdw blurRad="38100" dist="38100" dir="2700000" algn="tl">
                  <a:srgbClr val="000000">
                    <a:alpha val="43137"/>
                  </a:srgbClr>
                </a:outerShdw>
              </a:effectLst>
            </a:endParaRPr>
          </a:p>
          <a:p>
            <a:endParaRPr lang="pt-BR" dirty="0"/>
          </a:p>
        </p:txBody>
      </p:sp>
    </p:spTree>
    <p:extLst>
      <p:ext uri="{BB962C8B-B14F-4D97-AF65-F5344CB8AC3E}">
        <p14:creationId xmlns:p14="http://schemas.microsoft.com/office/powerpoint/2010/main" val="2174653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PORTANTO:</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 História Cultural </a:t>
            </a:r>
            <a:r>
              <a:rPr lang="pt-BR" b="1" i="1" dirty="0" smtClean="0">
                <a:solidFill>
                  <a:srgbClr val="00B0F0"/>
                </a:solidFill>
                <a:effectLst>
                  <a:outerShdw blurRad="38100" dist="38100" dir="2700000" algn="tl">
                    <a:srgbClr val="000000">
                      <a:alpha val="43137"/>
                    </a:srgbClr>
                  </a:outerShdw>
                </a:effectLst>
              </a:rPr>
              <a:t>tem um </a:t>
            </a:r>
            <a:r>
              <a:rPr lang="pt-BR" b="1" i="1" dirty="0">
                <a:solidFill>
                  <a:srgbClr val="00B0F0"/>
                </a:solidFill>
                <a:effectLst>
                  <a:outerShdw blurRad="38100" dist="38100" dir="2700000" algn="tl">
                    <a:srgbClr val="000000">
                      <a:alpha val="43137"/>
                    </a:srgbClr>
                  </a:outerShdw>
                </a:effectLst>
              </a:rPr>
              <a:t>campo </a:t>
            </a:r>
            <a:r>
              <a:rPr lang="pt-BR" b="1" i="1" dirty="0" smtClean="0">
                <a:solidFill>
                  <a:srgbClr val="00B0F0"/>
                </a:solidFill>
                <a:effectLst>
                  <a:outerShdw blurRad="38100" dist="38100" dir="2700000" algn="tl">
                    <a:srgbClr val="000000">
                      <a:alpha val="43137"/>
                    </a:srgbClr>
                  </a:outerShdw>
                </a:effectLst>
              </a:rPr>
              <a:t>historiográfico, </a:t>
            </a:r>
            <a:r>
              <a:rPr lang="pt-BR" b="1" i="1" dirty="0">
                <a:solidFill>
                  <a:srgbClr val="00B0F0"/>
                </a:solidFill>
                <a:effectLst>
                  <a:outerShdw blurRad="38100" dist="38100" dir="2700000" algn="tl">
                    <a:srgbClr val="000000">
                      <a:alpha val="43137"/>
                    </a:srgbClr>
                  </a:outerShdw>
                </a:effectLst>
              </a:rPr>
              <a:t>que se torna mais preciso e evidente a partir das últimas décadas do século XX, mas que tem claros antecedentes desde o início </a:t>
            </a:r>
            <a:r>
              <a:rPr lang="pt-BR" b="1" i="1" dirty="0" smtClean="0">
                <a:solidFill>
                  <a:srgbClr val="00B0F0"/>
                </a:solidFill>
                <a:effectLst>
                  <a:outerShdw blurRad="38100" dist="38100" dir="2700000" algn="tl">
                    <a:srgbClr val="000000">
                      <a:alpha val="43137"/>
                    </a:srgbClr>
                  </a:outerShdw>
                </a:effectLst>
              </a:rPr>
              <a:t>do mesmo século.</a:t>
            </a:r>
          </a:p>
        </p:txBody>
      </p:sp>
    </p:spTree>
    <p:extLst>
      <p:ext uri="{BB962C8B-B14F-4D97-AF65-F5344CB8AC3E}">
        <p14:creationId xmlns:p14="http://schemas.microsoft.com/office/powerpoint/2010/main" val="3801637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chemeClr val="tx2"/>
                </a:solidFill>
                <a:effectLst>
                  <a:outerShdw blurRad="38100" dist="38100" dir="2700000" algn="tl">
                    <a:srgbClr val="000000">
                      <a:alpha val="43137"/>
                    </a:srgbClr>
                  </a:outerShdw>
                </a:effectLst>
              </a:rPr>
              <a:t>H. Cultural enquanto Campo do saber</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a:t>
            </a: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História Cultural é aquele campo do saber historiográfico atravessado pela noção de “cultura” (da mesma maneira que a História Política </a:t>
            </a:r>
            <a:r>
              <a:rPr lang="pt-BR" b="1" i="1" dirty="0" smtClean="0">
                <a:solidFill>
                  <a:srgbClr val="00B0F0"/>
                </a:solidFill>
                <a:effectLst>
                  <a:outerShdw blurRad="38100" dist="38100" dir="2700000" algn="tl">
                    <a:srgbClr val="000000">
                      <a:alpha val="43137"/>
                    </a:srgbClr>
                  </a:outerShdw>
                </a:effectLst>
              </a:rPr>
              <a:t>tem </a:t>
            </a:r>
            <a:r>
              <a:rPr lang="pt-BR" b="1" i="1" dirty="0">
                <a:solidFill>
                  <a:srgbClr val="00B0F0"/>
                </a:solidFill>
                <a:effectLst>
                  <a:outerShdw blurRad="38100" dist="38100" dir="2700000" algn="tl">
                    <a:srgbClr val="000000">
                      <a:alpha val="43137"/>
                    </a:srgbClr>
                  </a:outerShdw>
                </a:effectLst>
              </a:rPr>
              <a:t>o campo atravessado pela noção de “poder”, ou que a História Demográfica funda-se essencialmente sobre o conceito de “população”, e assim por diante). </a:t>
            </a:r>
          </a:p>
        </p:txBody>
      </p:sp>
    </p:spTree>
    <p:extLst>
      <p:ext uri="{BB962C8B-B14F-4D97-AF65-F5344CB8AC3E}">
        <p14:creationId xmlns:p14="http://schemas.microsoft.com/office/powerpoint/2010/main" val="256275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rPr>
              <a:t>DEFINIÇÃO</a:t>
            </a:r>
            <a:endParaRPr lang="pt-BR" b="1" i="1" dirty="0">
              <a:solidFill>
                <a:schemeClr val="tx2"/>
              </a:solidFill>
            </a:endParaRPr>
          </a:p>
        </p:txBody>
      </p:sp>
      <p:sp>
        <p:nvSpPr>
          <p:cNvPr id="3" name="Espaço Reservado para Conteúdo 2"/>
          <p:cNvSpPr>
            <a:spLocks noGrp="1"/>
          </p:cNvSpPr>
          <p:nvPr>
            <p:ph idx="1"/>
          </p:nvPr>
        </p:nvSpPr>
        <p:spPr>
          <a:xfrm>
            <a:off x="467544" y="1628800"/>
            <a:ext cx="8229600" cy="4525963"/>
          </a:xfrm>
        </p:spPr>
        <p:txBody>
          <a:bodyPr/>
          <a:lstStyle/>
          <a:p>
            <a:pPr marL="0" indent="0" algn="just">
              <a:buNone/>
            </a:pPr>
            <a:endParaRPr lang="pt-BR" b="1" i="1" dirty="0" smtClean="0">
              <a:solidFill>
                <a:srgbClr val="0070C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Cultura</a:t>
            </a:r>
            <a:r>
              <a:rPr lang="pt-BR" b="1" i="1" dirty="0">
                <a:solidFill>
                  <a:srgbClr val="00B0F0"/>
                </a:solidFill>
                <a:effectLst>
                  <a:outerShdw blurRad="38100" dist="38100" dir="2700000" algn="tl">
                    <a:srgbClr val="000000">
                      <a:alpha val="43137"/>
                    </a:srgbClr>
                  </a:outerShdw>
                </a:effectLst>
              </a:rPr>
              <a:t>, contudo, é um conceito extremamente polissêmico, notando-se ainda que o século XX trouxe-lhe novas redefinições e abordagens em relação ao que se pensava no século XIX como um âmbito cultural digno de ser investigado pelos historiadores.</a:t>
            </a:r>
          </a:p>
        </p:txBody>
      </p:sp>
    </p:spTree>
    <p:extLst>
      <p:ext uri="{BB962C8B-B14F-4D97-AF65-F5344CB8AC3E}">
        <p14:creationId xmlns:p14="http://schemas.microsoft.com/office/powerpoint/2010/main" val="2816979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O Homem e a cultura</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70C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Ao existir, qualquer indivíduo já está automaticamente produzindo cultura, sem que para isto seja preciso ser um artista, um intelectual, ou um artesão. A própria linguagem, e as práticas discursivas que constituem a substância da vida social, embasam esta noção mais ampla de Cultura. “Comunicar” é produzir Cultura, e de saída isto já implica na duplicidade reconhecida entre Cultura Oral e Cultura Escrita (sem falar que o ser humano também se comunica através dos gestos, do corpo, e da sua maneira de estar no mundo social, isto é, do seu ‘modo de vida’).</a:t>
            </a:r>
          </a:p>
        </p:txBody>
      </p:sp>
    </p:spTree>
    <p:extLst>
      <p:ext uri="{BB962C8B-B14F-4D97-AF65-F5344CB8AC3E}">
        <p14:creationId xmlns:p14="http://schemas.microsoft.com/office/powerpoint/2010/main" val="3396072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NOÇÕES DE CULTURA</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As noções que se acoplam mais habitualmente à de “cultura” para constituir um universo de abrangência da História Cultural são as de “linguagem” (ou comunicação), “representações”, e de “práticas” (práticas culturais, realizadas por seres humanos em relação uns com os outros e na sua relação com o mundo, o que em última instância inclui tanto as ‘práticas discursivas’ como as ‘práticas não-discursivas’).</a:t>
            </a:r>
          </a:p>
        </p:txBody>
      </p:sp>
    </p:spTree>
    <p:extLst>
      <p:ext uri="{BB962C8B-B14F-4D97-AF65-F5344CB8AC3E}">
        <p14:creationId xmlns:p14="http://schemas.microsoft.com/office/powerpoint/2010/main" val="3120452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chemeClr val="tx2"/>
                </a:solidFill>
                <a:effectLst>
                  <a:outerShdw blurRad="38100" dist="38100" dir="2700000" algn="tl">
                    <a:srgbClr val="000000">
                      <a:alpha val="43137"/>
                    </a:srgbClr>
                  </a:outerShdw>
                </a:effectLst>
              </a:rPr>
              <a:t>CULTURA E SUAS PARTICULARIDADES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dirty="0"/>
              <a:t> </a:t>
            </a:r>
            <a:r>
              <a:rPr lang="pt-BR" b="1" i="1" dirty="0">
                <a:solidFill>
                  <a:srgbClr val="00B0F0"/>
                </a:solidFill>
                <a:effectLst>
                  <a:outerShdw blurRad="38100" dist="38100" dir="2700000" algn="tl">
                    <a:srgbClr val="000000">
                      <a:alpha val="43137"/>
                    </a:srgbClr>
                  </a:outerShdw>
                </a:effectLst>
              </a:rPr>
              <a:t>Para além disto, a tendência nas ciências humanas de hoje é muito mais a de falar em uma ‘pluralidade de culturas’ do que em uma única Cultura tomada de forma </a:t>
            </a:r>
            <a:r>
              <a:rPr lang="pt-BR" b="1" i="1" dirty="0" smtClean="0">
                <a:solidFill>
                  <a:srgbClr val="00B0F0"/>
                </a:solidFill>
                <a:effectLst>
                  <a:outerShdw blurRad="38100" dist="38100" dir="2700000" algn="tl">
                    <a:srgbClr val="000000">
                      <a:alpha val="43137"/>
                    </a:srgbClr>
                  </a:outerShdw>
                </a:effectLst>
              </a:rPr>
              <a:t>generalizada. </a:t>
            </a:r>
            <a:r>
              <a:rPr lang="pt-BR" b="1" i="1" dirty="0">
                <a:solidFill>
                  <a:srgbClr val="00B0F0"/>
                </a:solidFill>
                <a:effectLst>
                  <a:outerShdw blurRad="38100" dist="38100" dir="2700000" algn="tl">
                    <a:srgbClr val="000000">
                      <a:alpha val="43137"/>
                    </a:srgbClr>
                  </a:outerShdw>
                </a:effectLst>
              </a:rPr>
              <a:t>Trata-se no entanto de uma dimensão múltipla, plural, complexa, e que pode gerar diversas aproximações diferenciadas.</a:t>
            </a:r>
          </a:p>
        </p:txBody>
      </p:sp>
    </p:spTree>
    <p:extLst>
      <p:ext uri="{BB962C8B-B14F-4D97-AF65-F5344CB8AC3E}">
        <p14:creationId xmlns:p14="http://schemas.microsoft.com/office/powerpoint/2010/main" val="2001078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A CULTURA É PARA TODOS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 U</a:t>
            </a:r>
            <a:r>
              <a:rPr lang="pt-BR" b="1" i="1" dirty="0" smtClean="0">
                <a:solidFill>
                  <a:srgbClr val="00B0F0"/>
                </a:solidFill>
                <a:effectLst>
                  <a:outerShdw blurRad="38100" dist="38100" dir="2700000" algn="tl">
                    <a:srgbClr val="000000">
                      <a:alpha val="43137"/>
                    </a:srgbClr>
                  </a:outerShdw>
                </a:effectLst>
              </a:rPr>
              <a:t>ma </a:t>
            </a:r>
            <a:r>
              <a:rPr lang="pt-BR" b="1" i="1" dirty="0">
                <a:solidFill>
                  <a:srgbClr val="00B0F0"/>
                </a:solidFill>
                <a:effectLst>
                  <a:outerShdw blurRad="38100" dist="38100" dir="2700000" algn="tl">
                    <a:srgbClr val="000000">
                      <a:alpha val="43137"/>
                    </a:srgbClr>
                  </a:outerShdw>
                </a:effectLst>
              </a:rPr>
              <a:t>nova História Cultural interessar-se-á pelos sujeitos produtores e receptores de cultura – o que abarca tanto a função social dos ‘intelectuais’ de todos os tipos (no sentido </a:t>
            </a:r>
            <a:r>
              <a:rPr lang="pt-BR" b="1" i="1" dirty="0" smtClean="0">
                <a:solidFill>
                  <a:srgbClr val="00B0F0"/>
                </a:solidFill>
                <a:effectLst>
                  <a:outerShdw blurRad="38100" dist="38100" dir="2700000" algn="tl">
                    <a:srgbClr val="000000">
                      <a:alpha val="43137"/>
                    </a:srgbClr>
                  </a:outerShdw>
                </a:effectLst>
              </a:rPr>
              <a:t>amplo), </a:t>
            </a:r>
            <a:r>
              <a:rPr lang="pt-BR" b="1" i="1" dirty="0">
                <a:solidFill>
                  <a:srgbClr val="00B0F0"/>
                </a:solidFill>
                <a:effectLst>
                  <a:outerShdw blurRad="38100" dist="38100" dir="2700000" algn="tl">
                    <a:srgbClr val="000000">
                      <a:alpha val="43137"/>
                    </a:srgbClr>
                  </a:outerShdw>
                </a:effectLst>
              </a:rPr>
              <a:t>até o público receptor, o leitor comum, ou as massas capturadas modernamente pela chamada “indústria cultural” (esta que, aliás, também pode ser relacionada como uma agência produtora e difusora de cultura). Agências de produção e difusão cultural também se encontram no âmbito institucional: os Sistemas Educativos, a Imprensa, os meios de comunicação, as organizações socioculturais e religiosas.</a:t>
            </a:r>
          </a:p>
        </p:txBody>
      </p:sp>
    </p:spTree>
    <p:extLst>
      <p:ext uri="{BB962C8B-B14F-4D97-AF65-F5344CB8AC3E}">
        <p14:creationId xmlns:p14="http://schemas.microsoft.com/office/powerpoint/2010/main" val="3391557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 LUGAR DA CULTURA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7500" lnSpcReduction="20000"/>
          </a:bodyPr>
          <a:lstStyle/>
          <a:p>
            <a:pPr marL="0" indent="0" algn="just">
              <a:buNone/>
            </a:pPr>
            <a:r>
              <a:rPr lang="pt-BR" b="1" i="1" dirty="0">
                <a:solidFill>
                  <a:srgbClr val="0070C0"/>
                </a:solidFill>
                <a:effectLst>
                  <a:outerShdw blurRad="38100" dist="38100" dir="2700000" algn="tl">
                    <a:srgbClr val="000000">
                      <a:alpha val="43137"/>
                    </a:srgbClr>
                  </a:outerShdw>
                </a:effectLst>
              </a:rPr>
              <a:t>Para além dos sujeitos e agências que produzem a cultura, estudam-se os meios através dos quais esta se produz e se transmite: </a:t>
            </a:r>
            <a:r>
              <a:rPr lang="pt-BR" b="1" i="1" dirty="0">
                <a:solidFill>
                  <a:srgbClr val="FF0000"/>
                </a:solidFill>
                <a:effectLst>
                  <a:outerShdw blurRad="38100" dist="38100" dir="2700000" algn="tl">
                    <a:srgbClr val="000000">
                      <a:alpha val="43137"/>
                    </a:srgbClr>
                  </a:outerShdw>
                </a:effectLst>
              </a:rPr>
              <a:t>as práticas e os processos</a:t>
            </a:r>
            <a:r>
              <a:rPr lang="pt-BR" dirty="0"/>
              <a:t>. </a:t>
            </a:r>
            <a:r>
              <a:rPr lang="pt-BR" b="1" i="1" dirty="0">
                <a:solidFill>
                  <a:srgbClr val="0070C0"/>
                </a:solidFill>
                <a:effectLst>
                  <a:outerShdw blurRad="38100" dist="38100" dir="2700000" algn="tl">
                    <a:srgbClr val="000000">
                      <a:alpha val="43137"/>
                    </a:srgbClr>
                  </a:outerShdw>
                </a:effectLst>
              </a:rPr>
              <a:t>Por fim, a ‘matéria-prima’ cultural propriamente dita</a:t>
            </a:r>
            <a:r>
              <a:rPr lang="pt-BR" dirty="0">
                <a:solidFill>
                  <a:srgbClr val="0070C0"/>
                </a:solidFill>
              </a:rPr>
              <a:t> (</a:t>
            </a:r>
            <a:r>
              <a:rPr lang="pt-BR" b="1" i="1" dirty="0">
                <a:solidFill>
                  <a:srgbClr val="FF0000"/>
                </a:solidFill>
                <a:effectLst>
                  <a:outerShdw blurRad="38100" dist="38100" dir="2700000" algn="tl">
                    <a:srgbClr val="000000">
                      <a:alpha val="43137"/>
                    </a:srgbClr>
                  </a:outerShdw>
                </a:effectLst>
              </a:rPr>
              <a:t>os padrões que estão por trás dos objetos culturais produzidos): as “visões de mundo”, os sistemas de valores, os sistemas normativos que constrangem os indivíduos, os ‘modos de vida’ relacionados aos vários grupos sociais, as concepções relativas a estes vários grupos sociais, as </a:t>
            </a:r>
            <a:r>
              <a:rPr lang="pt-BR" b="1" i="1" dirty="0" smtClean="0">
                <a:solidFill>
                  <a:srgbClr val="FF0000"/>
                </a:solidFill>
                <a:effectLst>
                  <a:outerShdw blurRad="38100" dist="38100" dir="2700000" algn="tl">
                    <a:srgbClr val="000000">
                      <a:alpha val="43137"/>
                    </a:srgbClr>
                  </a:outerShdw>
                </a:effectLst>
              </a:rPr>
              <a:t>ideias </a:t>
            </a:r>
            <a:r>
              <a:rPr lang="pt-BR" b="1" i="1" dirty="0">
                <a:solidFill>
                  <a:srgbClr val="FF0000"/>
                </a:solidFill>
                <a:effectLst>
                  <a:outerShdw blurRad="38100" dist="38100" dir="2700000" algn="tl">
                    <a:srgbClr val="000000">
                      <a:alpha val="43137"/>
                    </a:srgbClr>
                  </a:outerShdw>
                </a:effectLst>
              </a:rPr>
              <a:t>disseminadas através de correntes e movimentos de diversos tipo</a:t>
            </a:r>
            <a:r>
              <a:rPr lang="pt-BR" dirty="0">
                <a:solidFill>
                  <a:srgbClr val="FF0000"/>
                </a:solidFill>
              </a:rPr>
              <a:t>s.</a:t>
            </a:r>
            <a:r>
              <a:rPr lang="pt-BR" dirty="0"/>
              <a:t> </a:t>
            </a:r>
            <a:r>
              <a:rPr lang="pt-BR" b="1" i="1" dirty="0">
                <a:solidFill>
                  <a:srgbClr val="0070C0"/>
                </a:solidFill>
                <a:effectLst>
                  <a:outerShdw blurRad="38100" dist="38100" dir="2700000" algn="tl">
                    <a:srgbClr val="000000">
                      <a:alpha val="43137"/>
                    </a:srgbClr>
                  </a:outerShdw>
                </a:effectLst>
              </a:rPr>
              <a:t>Com um investimento mais próximo à História das Mentalidades, podem ser estudados ainda os modos de pensar e de sentir tomados </a:t>
            </a:r>
            <a:r>
              <a:rPr lang="pt-BR" b="1" i="1" dirty="0" smtClean="0">
                <a:solidFill>
                  <a:srgbClr val="0070C0"/>
                </a:solidFill>
                <a:effectLst>
                  <a:outerShdw blurRad="38100" dist="38100" dir="2700000" algn="tl">
                    <a:srgbClr val="000000">
                      <a:alpha val="43137"/>
                    </a:srgbClr>
                  </a:outerShdw>
                </a:effectLst>
              </a:rPr>
              <a:t>coletivamente</a:t>
            </a:r>
            <a:r>
              <a:rPr lang="pt-BR" b="1" i="1" dirty="0" smtClean="0">
                <a:effectLst>
                  <a:outerShdw blurRad="38100" dist="38100" dir="2700000" algn="tl">
                    <a:srgbClr val="000000">
                      <a:alpha val="43137"/>
                    </a:srgbClr>
                  </a:outerShdw>
                </a:effectLst>
              </a:rPr>
              <a:t>.</a:t>
            </a:r>
          </a:p>
          <a:p>
            <a:pPr algn="just"/>
            <a:r>
              <a:rPr lang="pt-BR" sz="1600" dirty="0"/>
              <a:t>http://campodahistoria.blogspot.com.br/2010/12/historia-cultural-um-panorama-teorico-e.html</a:t>
            </a:r>
          </a:p>
        </p:txBody>
      </p:sp>
    </p:spTree>
    <p:extLst>
      <p:ext uri="{BB962C8B-B14F-4D97-AF65-F5344CB8AC3E}">
        <p14:creationId xmlns:p14="http://schemas.microsoft.com/office/powerpoint/2010/main" val="36265723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err="1" smtClean="0">
                <a:solidFill>
                  <a:srgbClr val="002060"/>
                </a:solidFill>
              </a:rPr>
              <a:t>Video</a:t>
            </a:r>
            <a:endParaRPr lang="pt-BR" b="1" i="1" dirty="0">
              <a:solidFill>
                <a:srgbClr val="002060"/>
              </a:solidFill>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endParaRPr lang="pt-BR" dirty="0" smtClean="0"/>
          </a:p>
          <a:p>
            <a:pPr marL="0" indent="0" algn="ctr">
              <a:buNone/>
            </a:pPr>
            <a:r>
              <a:rPr lang="pt-BR" b="1" i="1" dirty="0" smtClean="0">
                <a:solidFill>
                  <a:srgbClr val="0070C0"/>
                </a:solidFill>
                <a:effectLst>
                  <a:outerShdw blurRad="38100" dist="38100" dir="2700000" algn="tl">
                    <a:srgbClr val="000000">
                      <a:alpha val="43137"/>
                    </a:srgbClr>
                  </a:outerShdw>
                </a:effectLst>
              </a:rPr>
              <a:t>Vídeo: Gavião </a:t>
            </a:r>
            <a:r>
              <a:rPr lang="pt-BR" b="1" i="1" dirty="0" err="1" smtClean="0">
                <a:solidFill>
                  <a:srgbClr val="0070C0"/>
                </a:solidFill>
                <a:effectLst>
                  <a:outerShdw blurRad="38100" dist="38100" dir="2700000" algn="tl">
                    <a:srgbClr val="000000">
                      <a:alpha val="43137"/>
                    </a:srgbClr>
                  </a:outerShdw>
                </a:effectLst>
              </a:rPr>
              <a:t>Kagerê</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14340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TEXTO I e II E III</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sz="2400" b="1" i="1" dirty="0" smtClean="0">
                <a:solidFill>
                  <a:srgbClr val="0070C0"/>
                </a:solidFill>
                <a:effectLst>
                  <a:outerShdw blurRad="38100" dist="38100" dir="2700000" algn="tl">
                    <a:srgbClr val="000000">
                      <a:alpha val="43137"/>
                    </a:srgbClr>
                  </a:outerShdw>
                </a:effectLst>
              </a:rPr>
              <a:t>Texto I</a:t>
            </a:r>
            <a:r>
              <a:rPr lang="pt-BR" sz="2400" b="1" i="1" dirty="0">
                <a:solidFill>
                  <a:srgbClr val="0070C0"/>
                </a:solidFill>
                <a:effectLst>
                  <a:outerShdw blurRad="38100" dist="38100" dir="2700000" algn="tl">
                    <a:srgbClr val="000000">
                      <a:alpha val="43137"/>
                    </a:srgbClr>
                  </a:outerShdw>
                </a:effectLst>
              </a:rPr>
              <a:t>. Ronaldo </a:t>
            </a:r>
            <a:r>
              <a:rPr lang="pt-BR" sz="2400" b="1" i="1" dirty="0" err="1">
                <a:solidFill>
                  <a:srgbClr val="0070C0"/>
                </a:solidFill>
                <a:effectLst>
                  <a:outerShdw blurRad="38100" dist="38100" dir="2700000" algn="tl">
                    <a:srgbClr val="000000">
                      <a:alpha val="43137"/>
                    </a:srgbClr>
                  </a:outerShdw>
                </a:effectLst>
              </a:rPr>
              <a:t>Vainfas</a:t>
            </a: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sz="2400" b="1" i="1" dirty="0">
                <a:solidFill>
                  <a:srgbClr val="0070C0"/>
                </a:solidFill>
                <a:effectLst>
                  <a:outerShdw blurRad="38100" dist="38100" dir="2700000" algn="tl">
                    <a:srgbClr val="000000">
                      <a:alpha val="43137"/>
                    </a:srgbClr>
                  </a:outerShdw>
                </a:effectLst>
              </a:rPr>
              <a:t>HISTÓRIA CULTURAL E HISTORIOGRAFIA</a:t>
            </a:r>
          </a:p>
          <a:p>
            <a:pPr marL="0" indent="0" algn="just">
              <a:buNone/>
            </a:pPr>
            <a:r>
              <a:rPr lang="pt-BR" sz="2400" b="1" i="1" dirty="0">
                <a:solidFill>
                  <a:srgbClr val="0070C0"/>
                </a:solidFill>
                <a:effectLst>
                  <a:outerShdw blurRad="38100" dist="38100" dir="2700000" algn="tl">
                    <a:srgbClr val="000000">
                      <a:alpha val="43137"/>
                    </a:srgbClr>
                  </a:outerShdw>
                </a:effectLst>
              </a:rPr>
              <a:t>BRASILEIRA.</a:t>
            </a: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sz="2400" b="1" i="1" dirty="0" smtClean="0">
                <a:solidFill>
                  <a:srgbClr val="0070C0"/>
                </a:solidFill>
                <a:effectLst>
                  <a:outerShdw blurRad="38100" dist="38100" dir="2700000" algn="tl">
                    <a:srgbClr val="000000">
                      <a:alpha val="43137"/>
                    </a:srgbClr>
                  </a:outerShdw>
                </a:effectLst>
              </a:rPr>
              <a:t>Disponível em:</a:t>
            </a:r>
            <a:endParaRPr lang="pt-BR" sz="2400" b="1" i="1" dirty="0">
              <a:solidFill>
                <a:srgbClr val="0070C0"/>
              </a:solidFill>
              <a:effectLst>
                <a:outerShdw blurRad="38100" dist="38100" dir="2700000" algn="tl">
                  <a:srgbClr val="000000">
                    <a:alpha val="43137"/>
                  </a:srgbClr>
                </a:outerShdw>
              </a:effectLst>
            </a:endParaRPr>
          </a:p>
          <a:p>
            <a:pPr marL="0" indent="0" algn="just">
              <a:buNone/>
            </a:pPr>
            <a:r>
              <a:rPr lang="pt-BR" sz="2400" b="1" i="1" dirty="0">
                <a:solidFill>
                  <a:srgbClr val="0070C0"/>
                </a:solidFill>
                <a:effectLst>
                  <a:outerShdw blurRad="38100" dist="38100" dir="2700000" algn="tl">
                    <a:srgbClr val="000000">
                      <a:alpha val="43137"/>
                    </a:srgbClr>
                  </a:outerShdw>
                </a:effectLst>
                <a:hlinkClick r:id="rId2" action="ppaction://hlinkfile"/>
              </a:rPr>
              <a:t>file:///C:/</a:t>
            </a:r>
            <a:r>
              <a:rPr lang="pt-BR" sz="2400" b="1" i="1" dirty="0" smtClean="0">
                <a:solidFill>
                  <a:srgbClr val="0070C0"/>
                </a:solidFill>
                <a:effectLst>
                  <a:outerShdw blurRad="38100" dist="38100" dir="2700000" algn="tl">
                    <a:srgbClr val="000000">
                      <a:alpha val="43137"/>
                    </a:srgbClr>
                  </a:outerShdw>
                </a:effectLst>
                <a:hlinkClick r:id="rId2" action="ppaction://hlinkfile"/>
              </a:rPr>
              <a:t>Users/usuario/Downloads/15676-54022-1-PB.pdf</a:t>
            </a: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sz="2400" b="1" i="1" dirty="0" smtClean="0">
                <a:solidFill>
                  <a:srgbClr val="0070C0"/>
                </a:solidFill>
                <a:effectLst>
                  <a:outerShdw blurRad="38100" dist="38100" dir="2700000" algn="tl">
                    <a:srgbClr val="000000">
                      <a:alpha val="43137"/>
                    </a:srgbClr>
                  </a:outerShdw>
                </a:effectLst>
              </a:rPr>
              <a:t>TEXTO II. FALCON, Francisco. DOMÍNIOS DA HISTÓRIA. História e poder . 1997. Pag. 61-90.</a:t>
            </a:r>
          </a:p>
          <a:p>
            <a:pPr marL="0" indent="0" algn="just">
              <a:buNone/>
            </a:pPr>
            <a:r>
              <a:rPr lang="pt-BR" sz="2400" b="1" i="1" dirty="0" smtClean="0">
                <a:solidFill>
                  <a:srgbClr val="0070C0"/>
                </a:solidFill>
                <a:effectLst>
                  <a:outerShdw blurRad="38100" dist="38100" dir="2700000" algn="tl">
                    <a:srgbClr val="000000">
                      <a:alpha val="43137"/>
                    </a:srgbClr>
                  </a:outerShdw>
                </a:effectLst>
              </a:rPr>
              <a:t>Texto III</a:t>
            </a:r>
            <a:r>
              <a:rPr lang="pt-BR" sz="2400" b="1" i="1" dirty="0">
                <a:solidFill>
                  <a:srgbClr val="0070C0"/>
                </a:solidFill>
                <a:effectLst>
                  <a:outerShdw blurRad="38100" dist="38100" dir="2700000" algn="tl">
                    <a:srgbClr val="000000">
                      <a:alpha val="43137"/>
                    </a:srgbClr>
                  </a:outerShdw>
                </a:effectLst>
              </a:rPr>
              <a:t>. Cultura e História social: Historiografia e pesquisa.   Déa Ribeiro </a:t>
            </a:r>
            <a:r>
              <a:rPr lang="pt-BR" sz="2400" b="1" i="1" dirty="0" err="1">
                <a:solidFill>
                  <a:srgbClr val="0070C0"/>
                </a:solidFill>
                <a:effectLst>
                  <a:outerShdw blurRad="38100" dist="38100" dir="2700000" algn="tl">
                    <a:srgbClr val="000000">
                      <a:alpha val="43137"/>
                    </a:srgbClr>
                  </a:outerShdw>
                </a:effectLst>
              </a:rPr>
              <a:t>Fenelon</a:t>
            </a:r>
            <a:endParaRPr lang="pt-BR" sz="2400" b="1" i="1" dirty="0">
              <a:solidFill>
                <a:srgbClr val="0070C0"/>
              </a:solidFill>
              <a:effectLst>
                <a:outerShdw blurRad="38100" dist="38100" dir="2700000" algn="tl">
                  <a:srgbClr val="000000">
                    <a:alpha val="43137"/>
                  </a:srgbClr>
                </a:outerShdw>
              </a:effectLst>
            </a:endParaRPr>
          </a:p>
          <a:p>
            <a:pPr marL="0" indent="0" algn="just">
              <a:buNone/>
            </a:pP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b="1" dirty="0" smtClean="0">
                <a:solidFill>
                  <a:srgbClr val="002060"/>
                </a:solidFill>
              </a:rPr>
              <a:t> </a:t>
            </a:r>
            <a:r>
              <a:rPr lang="pt-BR" sz="2800" b="1" dirty="0" smtClean="0">
                <a:solidFill>
                  <a:srgbClr val="002060"/>
                </a:solidFill>
              </a:rPr>
              <a:t>(os alunos, divididos em grupo, devem ler e comentar os textos)</a:t>
            </a:r>
            <a:endParaRPr lang="pt-BR" dirty="0">
              <a:solidFill>
                <a:srgbClr val="002060"/>
              </a:solidFill>
            </a:endParaRPr>
          </a:p>
        </p:txBody>
      </p:sp>
    </p:spTree>
    <p:extLst>
      <p:ext uri="{BB962C8B-B14F-4D97-AF65-F5344CB8AC3E}">
        <p14:creationId xmlns:p14="http://schemas.microsoft.com/office/powerpoint/2010/main" val="3579491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PETER BURKE</a:t>
            </a:r>
            <a:endParaRPr lang="pt-BR" dirty="0"/>
          </a:p>
        </p:txBody>
      </p:sp>
      <p:sp>
        <p:nvSpPr>
          <p:cNvPr id="3" name="Espaço Reservado para Conteúdo 2"/>
          <p:cNvSpPr>
            <a:spLocks noGrp="1"/>
          </p:cNvSpPr>
          <p:nvPr>
            <p:ph idx="1"/>
          </p:nvPr>
        </p:nvSpPr>
        <p:spPr>
          <a:xfrm>
            <a:off x="457200" y="1600200"/>
            <a:ext cx="8229600" cy="4525963"/>
          </a:xfrm>
        </p:spPr>
        <p:txBody>
          <a:bodyPr>
            <a:noAutofit/>
          </a:bodyPr>
          <a:lstStyle/>
          <a:p>
            <a:r>
              <a:rPr lang="pt-BR" sz="2000" b="1" i="1" dirty="0">
                <a:solidFill>
                  <a:srgbClr val="00B0F0"/>
                </a:solidFill>
                <a:effectLst>
                  <a:outerShdw blurRad="38100" dist="38100" dir="2700000" algn="tl">
                    <a:srgbClr val="000000">
                      <a:alpha val="43137"/>
                    </a:srgbClr>
                  </a:outerShdw>
                </a:effectLst>
              </a:rPr>
              <a:t>Peter Burke (</a:t>
            </a:r>
            <a:r>
              <a:rPr lang="pt-BR" sz="2000" b="1" i="1" dirty="0" err="1">
                <a:solidFill>
                  <a:srgbClr val="00B0F0"/>
                </a:solidFill>
                <a:effectLst>
                  <a:outerShdw blurRad="38100" dist="38100" dir="2700000" algn="tl">
                    <a:srgbClr val="000000">
                      <a:alpha val="43137"/>
                    </a:srgbClr>
                  </a:outerShdw>
                </a:effectLst>
              </a:rPr>
              <a:t>Stanmore</a:t>
            </a:r>
            <a:r>
              <a:rPr lang="pt-BR" sz="2000" b="1" i="1" dirty="0">
                <a:solidFill>
                  <a:srgbClr val="00B0F0"/>
                </a:solidFill>
                <a:effectLst>
                  <a:outerShdw blurRad="38100" dist="38100" dir="2700000" algn="tl">
                    <a:srgbClr val="000000">
                      <a:alpha val="43137"/>
                    </a:srgbClr>
                  </a:outerShdw>
                </a:effectLst>
              </a:rPr>
              <a:t>, 1937) é um historiador inglês</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r>
              <a:rPr lang="pt-BR" sz="2000" b="1" i="1" dirty="0">
                <a:solidFill>
                  <a:srgbClr val="00B0F0"/>
                </a:solidFill>
                <a:effectLst>
                  <a:outerShdw blurRad="38100" dist="38100" dir="2700000" algn="tl">
                    <a:srgbClr val="000000">
                      <a:alpha val="43137"/>
                    </a:srgbClr>
                  </a:outerShdw>
                </a:effectLst>
              </a:rPr>
              <a:t>Doutorado na Universidade de Oxford (1957 a 1962), foi professor de História das </a:t>
            </a:r>
            <a:r>
              <a:rPr lang="pt-BR" sz="2000" b="1" i="1" dirty="0" smtClean="0">
                <a:solidFill>
                  <a:srgbClr val="00B0F0"/>
                </a:solidFill>
                <a:effectLst>
                  <a:outerShdw blurRad="38100" dist="38100" dir="2700000" algn="tl">
                    <a:srgbClr val="000000">
                      <a:alpha val="43137"/>
                    </a:srgbClr>
                  </a:outerShdw>
                </a:effectLst>
              </a:rPr>
              <a:t>Ideias </a:t>
            </a:r>
            <a:r>
              <a:rPr lang="pt-BR" sz="2000" b="1" i="1" dirty="0">
                <a:solidFill>
                  <a:srgbClr val="00B0F0"/>
                </a:solidFill>
                <a:effectLst>
                  <a:outerShdw blurRad="38100" dist="38100" dir="2700000" algn="tl">
                    <a:srgbClr val="000000">
                      <a:alpha val="43137"/>
                    </a:srgbClr>
                  </a:outerShdw>
                </a:effectLst>
              </a:rPr>
              <a:t>na </a:t>
            </a:r>
            <a:r>
              <a:rPr lang="pt-BR" sz="2000" b="1" i="1" dirty="0" err="1">
                <a:solidFill>
                  <a:srgbClr val="00B0F0"/>
                </a:solidFill>
                <a:effectLst>
                  <a:outerShdw blurRad="38100" dist="38100" dir="2700000" algn="tl">
                    <a:srgbClr val="000000">
                      <a:alpha val="43137"/>
                    </a:srgbClr>
                  </a:outerShdw>
                </a:effectLst>
              </a:rPr>
              <a:t>School</a:t>
            </a:r>
            <a:r>
              <a:rPr lang="pt-BR" sz="2000" b="1" i="1" dirty="0">
                <a:solidFill>
                  <a:srgbClr val="00B0F0"/>
                </a:solidFill>
                <a:effectLst>
                  <a:outerShdw blurRad="38100" dist="38100" dir="2700000" algn="tl">
                    <a:srgbClr val="000000">
                      <a:alpha val="43137"/>
                    </a:srgbClr>
                  </a:outerShdw>
                </a:effectLst>
              </a:rPr>
              <a:t> </a:t>
            </a:r>
            <a:r>
              <a:rPr lang="pt-BR" sz="2000" b="1" i="1" dirty="0" err="1">
                <a:solidFill>
                  <a:srgbClr val="00B0F0"/>
                </a:solidFill>
                <a:effectLst>
                  <a:outerShdw blurRad="38100" dist="38100" dir="2700000" algn="tl">
                    <a:srgbClr val="000000">
                      <a:alpha val="43137"/>
                    </a:srgbClr>
                  </a:outerShdw>
                </a:effectLst>
              </a:rPr>
              <a:t>of</a:t>
            </a:r>
            <a:r>
              <a:rPr lang="pt-BR" sz="2000" b="1" i="1" dirty="0">
                <a:solidFill>
                  <a:srgbClr val="00B0F0"/>
                </a:solidFill>
                <a:effectLst>
                  <a:outerShdw blurRad="38100" dist="38100" dir="2700000" algn="tl">
                    <a:srgbClr val="000000">
                      <a:alpha val="43137"/>
                    </a:srgbClr>
                  </a:outerShdw>
                </a:effectLst>
              </a:rPr>
              <a:t> </a:t>
            </a:r>
            <a:r>
              <a:rPr lang="pt-BR" sz="2000" b="1" i="1" dirty="0" err="1">
                <a:solidFill>
                  <a:srgbClr val="00B0F0"/>
                </a:solidFill>
                <a:effectLst>
                  <a:outerShdw blurRad="38100" dist="38100" dir="2700000" algn="tl">
                    <a:srgbClr val="000000">
                      <a:alpha val="43137"/>
                    </a:srgbClr>
                  </a:outerShdw>
                </a:effectLst>
              </a:rPr>
              <a:t>European</a:t>
            </a:r>
            <a:r>
              <a:rPr lang="pt-BR" sz="2000" b="1" i="1" dirty="0">
                <a:solidFill>
                  <a:srgbClr val="00B0F0"/>
                </a:solidFill>
                <a:effectLst>
                  <a:outerShdw blurRad="38100" dist="38100" dir="2700000" algn="tl">
                    <a:srgbClr val="000000">
                      <a:alpha val="43137"/>
                    </a:srgbClr>
                  </a:outerShdw>
                </a:effectLst>
              </a:rPr>
              <a:t> </a:t>
            </a:r>
            <a:r>
              <a:rPr lang="pt-BR" sz="2000" b="1" i="1" dirty="0" err="1">
                <a:solidFill>
                  <a:srgbClr val="00B0F0"/>
                </a:solidFill>
                <a:effectLst>
                  <a:outerShdw blurRad="38100" dist="38100" dir="2700000" algn="tl">
                    <a:srgbClr val="000000">
                      <a:alpha val="43137"/>
                    </a:srgbClr>
                  </a:outerShdw>
                </a:effectLst>
              </a:rPr>
              <a:t>Studies</a:t>
            </a:r>
            <a:r>
              <a:rPr lang="pt-BR" sz="2000" b="1" i="1" dirty="0">
                <a:solidFill>
                  <a:srgbClr val="00B0F0"/>
                </a:solidFill>
                <a:effectLst>
                  <a:outerShdw blurRad="38100" dist="38100" dir="2700000" algn="tl">
                    <a:srgbClr val="000000">
                      <a:alpha val="43137"/>
                    </a:srgbClr>
                  </a:outerShdw>
                </a:effectLst>
              </a:rPr>
              <a:t> da Universidade de </a:t>
            </a:r>
            <a:r>
              <a:rPr lang="pt-BR" sz="2000" b="1" i="1" dirty="0" err="1">
                <a:solidFill>
                  <a:srgbClr val="00B0F0"/>
                </a:solidFill>
                <a:effectLst>
                  <a:outerShdw blurRad="38100" dist="38100" dir="2700000" algn="tl">
                    <a:srgbClr val="000000">
                      <a:alpha val="43137"/>
                    </a:srgbClr>
                  </a:outerShdw>
                </a:effectLst>
              </a:rPr>
              <a:t>Essex</a:t>
            </a:r>
            <a:r>
              <a:rPr lang="pt-BR" sz="2000" b="1" i="1" dirty="0">
                <a:solidFill>
                  <a:srgbClr val="00B0F0"/>
                </a:solidFill>
                <a:effectLst>
                  <a:outerShdw blurRad="38100" dist="38100" dir="2700000" algn="tl">
                    <a:srgbClr val="000000">
                      <a:alpha val="43137"/>
                    </a:srgbClr>
                  </a:outerShdw>
                </a:effectLst>
              </a:rPr>
              <a:t>, por dezesseis anos professor na Universidade de </a:t>
            </a:r>
            <a:r>
              <a:rPr lang="pt-BR" sz="2000" b="1" i="1" dirty="0" err="1">
                <a:solidFill>
                  <a:srgbClr val="00B0F0"/>
                </a:solidFill>
                <a:effectLst>
                  <a:outerShdw blurRad="38100" dist="38100" dir="2700000" algn="tl">
                    <a:srgbClr val="000000">
                      <a:alpha val="43137"/>
                    </a:srgbClr>
                  </a:outerShdw>
                </a:effectLst>
              </a:rPr>
              <a:t>Sussex</a:t>
            </a:r>
            <a:r>
              <a:rPr lang="pt-BR" sz="2000" b="1" i="1" dirty="0">
                <a:solidFill>
                  <a:srgbClr val="00B0F0"/>
                </a:solidFill>
                <a:effectLst>
                  <a:outerShdw blurRad="38100" dist="38100" dir="2700000" algn="tl">
                    <a:srgbClr val="000000">
                      <a:alpha val="43137"/>
                    </a:srgbClr>
                  </a:outerShdw>
                </a:effectLst>
              </a:rPr>
              <a:t> (1962) e professor da Universidade de Princeton (1967); atualmente é professor emérito da Universidade de Cambridge (1979</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r>
              <a:rPr lang="pt-BR" sz="2000" b="1" i="1" dirty="0">
                <a:solidFill>
                  <a:srgbClr val="00B0F0"/>
                </a:solidFill>
                <a:effectLst>
                  <a:outerShdw blurRad="38100" dist="38100" dir="2700000" algn="tl">
                    <a:srgbClr val="000000">
                      <a:alpha val="43137"/>
                    </a:srgbClr>
                  </a:outerShdw>
                </a:effectLst>
              </a:rPr>
              <a:t>Foi professor-visitante do Instituto de Estudos Avançados da USP (IEA – USP) de Setembro de 1994 a setembro de 1995, período em que desenvolveu o projeto de pesquisa chamado Duas Crises de Consciência Histórica</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r>
              <a:rPr lang="pt-BR" sz="2000" b="1" i="1" dirty="0">
                <a:solidFill>
                  <a:srgbClr val="00B0F0"/>
                </a:solidFill>
                <a:effectLst>
                  <a:outerShdw blurRad="38100" dist="38100" dir="2700000" algn="tl">
                    <a:srgbClr val="000000">
                      <a:alpha val="43137"/>
                    </a:srgbClr>
                  </a:outerShdw>
                </a:effectLst>
              </a:rPr>
              <a:t>Vive em Cambridge juntamente com a sua esposa, a historiadora brasileira Maria Lúcia Garcia </a:t>
            </a:r>
            <a:r>
              <a:rPr lang="pt-BR" sz="2000" b="1" i="1" dirty="0" err="1">
                <a:solidFill>
                  <a:srgbClr val="00B0F0"/>
                </a:solidFill>
                <a:effectLst>
                  <a:outerShdw blurRad="38100" dist="38100" dir="2700000" algn="tl">
                    <a:srgbClr val="000000">
                      <a:alpha val="43137"/>
                    </a:srgbClr>
                  </a:outerShdw>
                </a:effectLst>
              </a:rPr>
              <a:t>Pallares</a:t>
            </a:r>
            <a:r>
              <a:rPr lang="pt-BR" sz="2000" b="1" i="1" dirty="0">
                <a:solidFill>
                  <a:srgbClr val="00B0F0"/>
                </a:solidFill>
                <a:effectLst>
                  <a:outerShdw blurRad="38100" dist="38100" dir="2700000" algn="tl">
                    <a:srgbClr val="000000">
                      <a:alpha val="43137"/>
                    </a:srgbClr>
                  </a:outerShdw>
                </a:effectLst>
              </a:rPr>
              <a:t>-Burke, da Faculdade de Educação da Universidade de São Paulo</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endParaRPr lang="pt-BR" sz="2000" b="1" i="1" dirty="0">
              <a:solidFill>
                <a:srgbClr val="00B0F0"/>
              </a:solidFill>
              <a:effectLst>
                <a:outerShdw blurRad="38100" dist="38100" dir="2700000" algn="tl">
                  <a:srgbClr val="000000">
                    <a:alpha val="43137"/>
                  </a:srgbClr>
                </a:outerShdw>
              </a:effectLst>
            </a:endParaRPr>
          </a:p>
          <a:p>
            <a:pPr marL="0" indent="0">
              <a:buNone/>
            </a:pPr>
            <a:endParaRPr lang="pt-BR" sz="2000" b="1" i="1" dirty="0" smtClean="0">
              <a:solidFill>
                <a:srgbClr val="00B0F0"/>
              </a:solidFill>
              <a:effectLst>
                <a:outerShdw blurRad="38100" dist="38100" dir="2700000" algn="tl">
                  <a:srgbClr val="000000">
                    <a:alpha val="43137"/>
                  </a:srgbClr>
                </a:outerShdw>
              </a:effectLst>
            </a:endParaRPr>
          </a:p>
          <a:p>
            <a:endParaRPr lang="pt-BR" sz="2000" dirty="0">
              <a:solidFill>
                <a:srgbClr val="0070C0"/>
              </a:solidFill>
            </a:endParaRPr>
          </a:p>
        </p:txBody>
      </p:sp>
    </p:spTree>
    <p:extLst>
      <p:ext uri="{BB962C8B-B14F-4D97-AF65-F5344CB8AC3E}">
        <p14:creationId xmlns:p14="http://schemas.microsoft.com/office/powerpoint/2010/main" val="30509522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É também um dos maiores especialistas mundiais na obra de Gilberto Freyre. Escreveu, com a esposa Maria Lucia </a:t>
            </a:r>
            <a:r>
              <a:rPr lang="pt-BR" b="1" i="1" dirty="0" err="1">
                <a:solidFill>
                  <a:srgbClr val="00B0F0"/>
                </a:solidFill>
                <a:effectLst>
                  <a:outerShdw blurRad="38100" dist="38100" dir="2700000" algn="tl">
                    <a:srgbClr val="000000">
                      <a:alpha val="43137"/>
                    </a:srgbClr>
                  </a:outerShdw>
                </a:effectLst>
              </a:rPr>
              <a:t>Pallares</a:t>
            </a:r>
            <a:r>
              <a:rPr lang="pt-BR" b="1" i="1" dirty="0">
                <a:solidFill>
                  <a:srgbClr val="00B0F0"/>
                </a:solidFill>
                <a:effectLst>
                  <a:outerShdw blurRad="38100" dist="38100" dir="2700000" algn="tl">
                    <a:srgbClr val="000000">
                      <a:alpha val="43137"/>
                    </a:srgbClr>
                  </a:outerShdw>
                </a:effectLst>
              </a:rPr>
              <a:t>-Burke, o livro "Repensando os Trópicos". É autor de inúmeros artigos críticos, inclusive na imprensa, sobre o sociólogo pernambucano. Costuma indicar a relevância de </a:t>
            </a:r>
            <a:r>
              <a:rPr lang="pt-BR" b="1" i="1" dirty="0" err="1">
                <a:solidFill>
                  <a:srgbClr val="00B0F0"/>
                </a:solidFill>
                <a:effectLst>
                  <a:outerShdw blurRad="38100" dist="38100" dir="2700000" algn="tl">
                    <a:srgbClr val="000000">
                      <a:alpha val="43137"/>
                    </a:srgbClr>
                  </a:outerShdw>
                </a:effectLst>
              </a:rPr>
              <a:t>Giberto</a:t>
            </a:r>
            <a:r>
              <a:rPr lang="pt-BR" b="1" i="1" dirty="0">
                <a:solidFill>
                  <a:srgbClr val="00B0F0"/>
                </a:solidFill>
                <a:effectLst>
                  <a:outerShdw blurRad="38100" dist="38100" dir="2700000" algn="tl">
                    <a:srgbClr val="000000">
                      <a:alpha val="43137"/>
                    </a:srgbClr>
                  </a:outerShdw>
                </a:effectLst>
              </a:rPr>
              <a:t> Freyre para o estudo da cultura material - casa, mobílias, roupas, alimentos, etc.</a:t>
            </a:r>
          </a:p>
          <a:p>
            <a:endParaRPr lang="pt-BR" dirty="0"/>
          </a:p>
        </p:txBody>
      </p:sp>
    </p:spTree>
    <p:extLst>
      <p:ext uri="{BB962C8B-B14F-4D97-AF65-F5344CB8AC3E}">
        <p14:creationId xmlns:p14="http://schemas.microsoft.com/office/powerpoint/2010/main" val="3570956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354162"/>
          </a:xfrm>
        </p:spPr>
        <p:txBody>
          <a:bodyPr>
            <a:normAutofit fontScale="90000"/>
          </a:bodyPr>
          <a:lstStyle/>
          <a:p>
            <a:pPr algn="l"/>
            <a:r>
              <a:rPr lang="pt-BR" dirty="0" smtClean="0"/>
              <a:t/>
            </a:r>
            <a:br>
              <a:rPr lang="pt-BR" dirty="0" smtClean="0"/>
            </a:br>
            <a:r>
              <a:rPr lang="pt-BR" sz="2700" dirty="0" smtClean="0"/>
              <a:t>O que é história cultural- </a:t>
            </a:r>
            <a:r>
              <a:rPr lang="pt-BR" sz="2700" dirty="0" err="1" smtClean="0"/>
              <a:t>PeterBurke</a:t>
            </a:r>
            <a:r>
              <a:rPr lang="pt-BR" sz="2700" dirty="0" smtClean="0"/>
              <a:t/>
            </a:r>
            <a:br>
              <a:rPr lang="pt-BR" sz="2700" dirty="0" smtClean="0"/>
            </a:br>
            <a:r>
              <a:rPr lang="pt-BR" sz="2000" dirty="0" smtClean="0">
                <a:solidFill>
                  <a:srgbClr val="002060"/>
                </a:solidFill>
              </a:rPr>
              <a:t>https</a:t>
            </a:r>
            <a:r>
              <a:rPr lang="pt-BR" sz="2000" dirty="0">
                <a:solidFill>
                  <a:srgbClr val="002060"/>
                </a:solidFill>
              </a:rPr>
              <a:t>://www.youtube.com/watch?v=6qyyIcPGpEQ</a:t>
            </a:r>
            <a:r>
              <a:rPr lang="pt-BR" dirty="0">
                <a:solidFill>
                  <a:srgbClr val="002060"/>
                </a:solidFill>
              </a:rPr>
              <a:t>. </a:t>
            </a:r>
            <a:r>
              <a:rPr lang="pt-BR" sz="1800" dirty="0" smtClean="0">
                <a:solidFill>
                  <a:srgbClr val="FF0000"/>
                </a:solidFill>
              </a:rPr>
              <a:t>( </a:t>
            </a:r>
            <a:r>
              <a:rPr lang="pt-BR" sz="1800" dirty="0">
                <a:solidFill>
                  <a:srgbClr val="FF0000"/>
                </a:solidFill>
              </a:rPr>
              <a:t>Finalizar com esse vídeo</a:t>
            </a:r>
            <a:r>
              <a:rPr lang="pt-BR" sz="1800" dirty="0">
                <a:solidFill>
                  <a:srgbClr val="002060"/>
                </a:solidFill>
              </a:rPr>
              <a:t>)</a:t>
            </a:r>
            <a:r>
              <a:rPr lang="pt-BR" sz="1800" dirty="0"/>
              <a:t/>
            </a:r>
            <a:br>
              <a:rPr lang="pt-BR" sz="1800" dirty="0"/>
            </a:br>
            <a:endParaRPr lang="pt-BR" sz="1800" dirty="0"/>
          </a:p>
        </p:txBody>
      </p:sp>
      <p:sp>
        <p:nvSpPr>
          <p:cNvPr id="3" name="Espaço Reservado para Conteúdo 2"/>
          <p:cNvSpPr>
            <a:spLocks noGrp="1"/>
          </p:cNvSpPr>
          <p:nvPr>
            <p:ph idx="1"/>
          </p:nvPr>
        </p:nvSpPr>
        <p:spPr/>
        <p:txBody>
          <a:bodyPr/>
          <a:lstStyle/>
          <a:p>
            <a:pPr marL="0" indent="0">
              <a:buNone/>
            </a:pPr>
            <a:endParaRPr lang="pt-B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813690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8583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50106"/>
          </a:xfrm>
        </p:spPr>
        <p:txBody>
          <a:bodyPr/>
          <a:lstStyle/>
          <a:p>
            <a:r>
              <a:rPr lang="pt-BR" dirty="0" smtClean="0"/>
              <a:t>Peter Burke</a:t>
            </a:r>
            <a:endParaRPr lang="pt-BR" dirty="0"/>
          </a:p>
        </p:txBody>
      </p:sp>
      <p:sp>
        <p:nvSpPr>
          <p:cNvPr id="3" name="Espaço Reservado para Conteúdo 2"/>
          <p:cNvSpPr>
            <a:spLocks noGrp="1"/>
          </p:cNvSpPr>
          <p:nvPr>
            <p:ph idx="1"/>
          </p:nvPr>
        </p:nvSpPr>
        <p:spPr>
          <a:xfrm>
            <a:off x="457200" y="1484784"/>
            <a:ext cx="8229600" cy="4641379"/>
          </a:xfrm>
        </p:spPr>
        <p:txBody>
          <a:bodyPr/>
          <a:lstStyle/>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268760"/>
            <a:ext cx="806489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4585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Ainda falando de cultura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Falamos da Historiografia da cultura/social. A ideia é que tenham instrumentos para entenderem sua construção histórica.</a:t>
            </a:r>
          </a:p>
          <a:p>
            <a:pPr marL="0" indent="0" algn="just">
              <a:buNone/>
            </a:pPr>
            <a:r>
              <a:rPr lang="pt-BR" b="1" i="1" dirty="0" smtClean="0">
                <a:solidFill>
                  <a:srgbClr val="0070C0"/>
                </a:solidFill>
                <a:effectLst>
                  <a:outerShdw blurRad="38100" dist="38100" dir="2700000" algn="tl">
                    <a:srgbClr val="000000">
                      <a:alpha val="43137"/>
                    </a:srgbClr>
                  </a:outerShdw>
                </a:effectLst>
              </a:rPr>
              <a:t>No Brasil alguns autores se debruçaram para entendê-la. Compreender sua formação cultural/social  que está diretamente ligada a sua formação econômica.</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53019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SEÇÃO II</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sz="4800" dirty="0"/>
          </a:p>
          <a:p>
            <a:pPr marL="0" indent="0">
              <a:buNone/>
            </a:pPr>
            <a:endParaRPr lang="pt-BR" sz="4800" dirty="0"/>
          </a:p>
          <a:p>
            <a:pPr marL="0" indent="0" algn="ctr">
              <a:buNone/>
            </a:pPr>
            <a:r>
              <a:rPr lang="pt-BR" sz="4800" b="1" i="1" dirty="0" smtClean="0">
                <a:solidFill>
                  <a:srgbClr val="00B0F0"/>
                </a:solidFill>
                <a:effectLst>
                  <a:outerShdw blurRad="38100" dist="38100" dir="2700000" algn="tl">
                    <a:srgbClr val="000000">
                      <a:alpha val="43137"/>
                    </a:srgbClr>
                  </a:outerShdw>
                </a:effectLst>
              </a:rPr>
              <a:t>EM </a:t>
            </a:r>
            <a:r>
              <a:rPr lang="pt-BR" sz="4800" b="1" i="1" dirty="0">
                <a:solidFill>
                  <a:srgbClr val="00B0F0"/>
                </a:solidFill>
                <a:effectLst>
                  <a:outerShdw blurRad="38100" dist="38100" dir="2700000" algn="tl">
                    <a:srgbClr val="000000">
                      <a:alpha val="43137"/>
                    </a:srgbClr>
                  </a:outerShdw>
                </a:effectLst>
              </a:rPr>
              <a:t>BUSCA DO ENTENDIMENTO DA CULTURA </a:t>
            </a:r>
            <a:r>
              <a:rPr lang="pt-BR" sz="4800" b="1" i="1" dirty="0" smtClean="0">
                <a:solidFill>
                  <a:srgbClr val="00B0F0"/>
                </a:solidFill>
                <a:effectLst>
                  <a:outerShdw blurRad="38100" dist="38100" dir="2700000" algn="tl">
                    <a:srgbClr val="000000">
                      <a:alpha val="43137"/>
                    </a:srgbClr>
                  </a:outerShdw>
                </a:effectLst>
              </a:rPr>
              <a:t>BRASILEIRA</a:t>
            </a:r>
            <a:r>
              <a:rPr lang="pt-BR" b="1" i="1" dirty="0" smtClean="0">
                <a:solidFill>
                  <a:srgbClr val="00B0F0"/>
                </a:solidFill>
                <a:effectLst>
                  <a:outerShdw blurRad="38100" dist="38100" dir="2700000" algn="tl">
                    <a:srgbClr val="000000">
                      <a:alpha val="43137"/>
                    </a:srgbClr>
                  </a:outerShdw>
                </a:effectLst>
              </a:rPr>
              <a:t>.</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3383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rgbClr val="002060"/>
                </a:solidFill>
                <a:effectLst>
                  <a:outerShdw blurRad="38100" dist="38100" dir="2700000" algn="tl">
                    <a:srgbClr val="000000">
                      <a:alpha val="43137"/>
                    </a:srgbClr>
                  </a:outerShdw>
                </a:effectLst>
              </a:rPr>
              <a:t>EM BUSCA DO ENTENDIMENTO DA CULTURA BRASILEIRA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7" y="3573016"/>
            <a:ext cx="324035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00808"/>
            <a:ext cx="3816424" cy="265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352925"/>
            <a:ext cx="4896543" cy="174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3969" y="1628801"/>
            <a:ext cx="4392488" cy="194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6632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UMA PAIXÃO NACIONAL</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813690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2462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B0F0"/>
                </a:solidFill>
                <a:effectLst>
                  <a:outerShdw blurRad="38100" dist="38100" dir="2700000" algn="tl">
                    <a:srgbClr val="000000">
                      <a:alpha val="43137"/>
                    </a:srgbClr>
                  </a:outerShdw>
                </a:effectLst>
              </a:rPr>
              <a:t>CULTURA BRASILEIRA</a:t>
            </a:r>
            <a:endParaRPr lang="pt-BR" b="1" i="1" dirty="0">
              <a:solidFill>
                <a:srgbClr val="00B0F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endParaRPr lang="pt-BR" sz="4000" dirty="0" smtClean="0">
              <a:solidFill>
                <a:srgbClr val="0070C0"/>
              </a:solidFill>
            </a:endParaRPr>
          </a:p>
          <a:p>
            <a:pPr marL="0" indent="0" algn="just">
              <a:buNone/>
            </a:pPr>
            <a:r>
              <a:rPr lang="pt-BR" sz="4000" b="1" i="1" dirty="0" smtClean="0">
                <a:solidFill>
                  <a:srgbClr val="0070C0"/>
                </a:solidFill>
                <a:effectLst>
                  <a:outerShdw blurRad="38100" dist="38100" dir="2700000" algn="tl">
                    <a:srgbClr val="000000">
                      <a:alpha val="43137"/>
                    </a:srgbClr>
                  </a:outerShdw>
                </a:effectLst>
              </a:rPr>
              <a:t>Para falar da nossa formação cultural precisamos entender que o Brasil é um País miscigenado. </a:t>
            </a:r>
            <a:endParaRPr lang="pt-BR" sz="4000"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14051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A miscigenação</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Nossa maneira de agir e pensar estão diretamente ligadas a três outras culturas:</a:t>
            </a:r>
          </a:p>
          <a:p>
            <a:pPr marL="0" indent="0" algn="just">
              <a:buNone/>
            </a:pPr>
            <a:endParaRPr lang="pt-BR" b="1" i="1" dirty="0">
              <a:solidFill>
                <a:srgbClr val="0070C0"/>
              </a:solidFill>
              <a:effectLst>
                <a:outerShdw blurRad="38100" dist="38100" dir="2700000" algn="tl">
                  <a:srgbClr val="000000">
                    <a:alpha val="43137"/>
                  </a:srgbClr>
                </a:outerShdw>
              </a:effectLst>
            </a:endParaRPr>
          </a:p>
          <a:p>
            <a:pPr marL="0" indent="0" algn="just">
              <a:buNone/>
            </a:pPr>
            <a:r>
              <a:rPr lang="pt-BR" b="1" i="1" dirty="0" smtClean="0">
                <a:solidFill>
                  <a:srgbClr val="0070C0"/>
                </a:solidFill>
                <a:effectLst>
                  <a:outerShdw blurRad="38100" dist="38100" dir="2700000" algn="tl">
                    <a:srgbClr val="000000">
                      <a:alpha val="43137"/>
                    </a:srgbClr>
                  </a:outerShdw>
                </a:effectLst>
              </a:rPr>
              <a:t>Portuguesa</a:t>
            </a:r>
            <a:endParaRPr lang="pt-BR" b="1" i="1" dirty="0">
              <a:solidFill>
                <a:srgbClr val="0070C0"/>
              </a:solidFill>
              <a:effectLst>
                <a:outerShdw blurRad="38100" dist="38100" dir="2700000" algn="tl">
                  <a:srgbClr val="000000">
                    <a:alpha val="43137"/>
                  </a:srgbClr>
                </a:outerShdw>
              </a:effectLst>
            </a:endParaRPr>
          </a:p>
          <a:p>
            <a:pPr marL="0" indent="0" algn="just">
              <a:buNone/>
            </a:pPr>
            <a:r>
              <a:rPr lang="pt-BR" b="1" i="1" dirty="0" smtClean="0">
                <a:solidFill>
                  <a:srgbClr val="0070C0"/>
                </a:solidFill>
                <a:effectLst>
                  <a:outerShdw blurRad="38100" dist="38100" dir="2700000" algn="tl">
                    <a:srgbClr val="000000">
                      <a:alpha val="43137"/>
                    </a:srgbClr>
                  </a:outerShdw>
                </a:effectLst>
              </a:rPr>
              <a:t>Indígena</a:t>
            </a:r>
          </a:p>
          <a:p>
            <a:pPr marL="0" indent="0" algn="just">
              <a:buNone/>
            </a:pPr>
            <a:r>
              <a:rPr lang="pt-BR" b="1" i="1" dirty="0" smtClean="0">
                <a:solidFill>
                  <a:srgbClr val="0070C0"/>
                </a:solidFill>
                <a:effectLst>
                  <a:outerShdw blurRad="38100" dist="38100" dir="2700000" algn="tl">
                    <a:srgbClr val="000000">
                      <a:alpha val="43137"/>
                    </a:srgbClr>
                  </a:outerShdw>
                </a:effectLst>
              </a:rPr>
              <a:t>Africana</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570757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Guerra de reconquista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Para entender nossa formação cultural é preciso compreender como se deu a formação do Estado nacional Português. </a:t>
            </a: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O Território Português havia sido invadido pelos bárbaros.   </a:t>
            </a:r>
          </a:p>
          <a:p>
            <a:pPr marL="0" indent="0" algn="just">
              <a:buNone/>
            </a:pPr>
            <a:r>
              <a:rPr lang="pt-BR" b="1" i="1" dirty="0" smtClean="0">
                <a:solidFill>
                  <a:srgbClr val="00B0F0"/>
                </a:solidFill>
                <a:effectLst>
                  <a:outerShdw blurRad="38100" dist="38100" dir="2700000" algn="tl">
                    <a:srgbClr val="000000">
                      <a:alpha val="43137"/>
                    </a:srgbClr>
                  </a:outerShdw>
                </a:effectLst>
              </a:rPr>
              <a:t>Em 1385, a Guerra de Reconquista devolveu o território aos seus donos.</a:t>
            </a:r>
          </a:p>
          <a:p>
            <a:pPr marL="0" indent="0">
              <a:buNone/>
            </a:pPr>
            <a:r>
              <a:rPr lang="pt-BR" dirty="0" smtClean="0"/>
              <a:t> </a:t>
            </a:r>
            <a:endParaRPr lang="pt-BR" dirty="0"/>
          </a:p>
        </p:txBody>
      </p:sp>
    </p:spTree>
    <p:extLst>
      <p:ext uri="{BB962C8B-B14F-4D97-AF65-F5344CB8AC3E}">
        <p14:creationId xmlns:p14="http://schemas.microsoft.com/office/powerpoint/2010/main" val="33551925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Burguesia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A briga pela sucessão ao trono, com a morte do rei Fernando, acabou por dar poder a um segmento social que tinha poder econômico, mas não tinha poder político: </a:t>
            </a:r>
            <a:r>
              <a:rPr lang="pt-BR" dirty="0" smtClean="0">
                <a:solidFill>
                  <a:srgbClr val="FF0000"/>
                </a:solidFill>
              </a:rPr>
              <a:t>a burguesia.</a:t>
            </a:r>
          </a:p>
          <a:p>
            <a:pPr marL="0" indent="0" algn="just">
              <a:buNone/>
            </a:pPr>
            <a:r>
              <a:rPr lang="pt-BR" b="1" i="1" dirty="0" smtClean="0">
                <a:solidFill>
                  <a:srgbClr val="0070C0"/>
                </a:solidFill>
                <a:effectLst>
                  <a:outerShdw blurRad="38100" dist="38100" dir="2700000" algn="tl">
                    <a:srgbClr val="000000">
                      <a:alpha val="43137"/>
                    </a:srgbClr>
                  </a:outerShdw>
                </a:effectLst>
              </a:rPr>
              <a:t>O rei Fernando era um entrave aos interesses da burguesia. Seu meio irmão ( Mestre de Avis) se aliou ao povo e à nobreza para impedir que a filha do Rei Fernando assumisse o trono.</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1926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r>
              <a:rPr lang="pt-BR" sz="4000" b="1" i="1" dirty="0" smtClean="0">
                <a:solidFill>
                  <a:srgbClr val="0070C0"/>
                </a:solidFill>
                <a:effectLst>
                  <a:outerShdw blurRad="38100" dist="38100" dir="2700000" algn="tl">
                    <a:srgbClr val="000000">
                      <a:alpha val="43137"/>
                    </a:srgbClr>
                  </a:outerShdw>
                </a:effectLst>
              </a:rPr>
              <a:t>Assume o trono o mestre de Avis, irmão bastardo do Rei Fernando, que ficou devendo favores à burguesia. </a:t>
            </a:r>
          </a:p>
          <a:p>
            <a:pPr marL="0" indent="0" algn="just">
              <a:buNone/>
            </a:pPr>
            <a:r>
              <a:rPr lang="pt-BR" sz="4000" b="1" i="1" dirty="0" smtClean="0">
                <a:solidFill>
                  <a:srgbClr val="0070C0"/>
                </a:solidFill>
                <a:effectLst>
                  <a:outerShdw blurRad="38100" dist="38100" dir="2700000" algn="tl">
                    <a:srgbClr val="000000">
                      <a:alpha val="43137"/>
                    </a:srgbClr>
                  </a:outerShdw>
                </a:effectLst>
              </a:rPr>
              <a:t>Vale lembrar que neste momento os mouros, povos conhecedores das atividades comerciais já praticavam comércio internamente. </a:t>
            </a:r>
            <a:endParaRPr lang="pt-BR" sz="4000"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03853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Grandes navegações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sz="4000" b="1" i="1" dirty="0" smtClean="0">
                <a:solidFill>
                  <a:srgbClr val="00B0F0"/>
                </a:solidFill>
                <a:effectLst>
                  <a:outerShdw blurRad="38100" dist="38100" dir="2700000" algn="tl">
                    <a:srgbClr val="000000">
                      <a:alpha val="43137"/>
                    </a:srgbClr>
                  </a:outerShdw>
                </a:effectLst>
              </a:rPr>
              <a:t>Com as Grandes navegações e a necessidade de encontrar novas rotas marítimas além, é claro, de expandir território e a fé católica os portugueses chegaram nas Américas</a:t>
            </a:r>
            <a:r>
              <a:rPr lang="pt-BR" b="1" i="1" dirty="0" smtClean="0">
                <a:solidFill>
                  <a:srgbClr val="00B0F0"/>
                </a:solidFill>
                <a:effectLst>
                  <a:outerShdw blurRad="38100" dist="38100" dir="2700000" algn="tl">
                    <a:srgbClr val="000000">
                      <a:alpha val="43137"/>
                    </a:srgbClr>
                  </a:outerShdw>
                </a:effectLst>
              </a:rPr>
              <a:t>.</a:t>
            </a:r>
          </a:p>
          <a:p>
            <a:pPr marL="0" indent="0" algn="just">
              <a:buNone/>
            </a:pPr>
            <a:r>
              <a:rPr lang="pt-BR" sz="4000" b="1" i="1" dirty="0" smtClean="0">
                <a:solidFill>
                  <a:srgbClr val="00B0F0"/>
                </a:solidFill>
                <a:effectLst>
                  <a:outerShdw blurRad="38100" dist="38100" dir="2700000" algn="tl">
                    <a:srgbClr val="000000">
                      <a:alpha val="43137"/>
                    </a:srgbClr>
                  </a:outerShdw>
                </a:effectLst>
              </a:rPr>
              <a:t>Quem quiser conhecer melhor sobre o período</a:t>
            </a:r>
            <a:r>
              <a:rPr lang="pt-BR" sz="4000" b="1" i="1" dirty="0" smtClean="0">
                <a:solidFill>
                  <a:srgbClr val="FF0000"/>
                </a:solidFill>
                <a:effectLst>
                  <a:outerShdw blurRad="38100" dist="38100" dir="2700000" algn="tl">
                    <a:srgbClr val="000000">
                      <a:alpha val="43137"/>
                    </a:srgbClr>
                  </a:outerShdw>
                </a:effectLst>
              </a:rPr>
              <a:t> ver o filme:</a:t>
            </a:r>
            <a:endParaRPr lang="pt-BR" sz="4000" b="1" i="1" dirty="0">
              <a:solidFill>
                <a:srgbClr val="FF0000"/>
              </a:solidFill>
              <a:effectLst>
                <a:outerShdw blurRad="38100" dist="38100" dir="2700000" algn="tl">
                  <a:srgbClr val="000000">
                    <a:alpha val="43137"/>
                  </a:srgbClr>
                </a:outerShdw>
              </a:effectLst>
            </a:endParaRPr>
          </a:p>
          <a:p>
            <a:pPr marL="0" indent="0" algn="just">
              <a:buNone/>
            </a:pPr>
            <a:r>
              <a:rPr lang="pt-BR" sz="2800" dirty="0" smtClean="0">
                <a:solidFill>
                  <a:srgbClr val="FF0000"/>
                </a:solidFill>
              </a:rPr>
              <a:t>1492 a conquista do paraíso.</a:t>
            </a:r>
            <a:r>
              <a:rPr lang="pt-BR" dirty="0" smtClean="0">
                <a:solidFill>
                  <a:srgbClr val="FF0000"/>
                </a:solidFill>
              </a:rPr>
              <a:t> </a:t>
            </a:r>
            <a:endParaRPr lang="pt-BR" dirty="0">
              <a:solidFill>
                <a:srgbClr val="FF0000"/>
              </a:solidFill>
            </a:endParaRPr>
          </a:p>
        </p:txBody>
      </p:sp>
    </p:spTree>
    <p:extLst>
      <p:ext uri="{BB962C8B-B14F-4D97-AF65-F5344CB8AC3E}">
        <p14:creationId xmlns:p14="http://schemas.microsoft.com/office/powerpoint/2010/main" val="1267324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OCUPAÇÃO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Essas terras, como sabem, eram ocupadas pelos índios.</a:t>
            </a:r>
          </a:p>
          <a:p>
            <a:pPr marL="0" indent="0" algn="just">
              <a:buNone/>
            </a:pPr>
            <a:r>
              <a:rPr lang="pt-BR" b="1" i="1" dirty="0" smtClean="0">
                <a:solidFill>
                  <a:srgbClr val="00B0F0"/>
                </a:solidFill>
                <a:effectLst>
                  <a:outerShdw blurRad="38100" dist="38100" dir="2700000" algn="tl">
                    <a:srgbClr val="000000">
                      <a:alpha val="43137"/>
                    </a:srgbClr>
                  </a:outerShdw>
                </a:effectLst>
              </a:rPr>
              <a:t>Viviam basicamente do que a terra oferecia Não produziam praticamente nada, já que eram nômades.</a:t>
            </a:r>
          </a:p>
          <a:p>
            <a:pPr marL="0" indent="0" algn="just">
              <a:buNone/>
            </a:pPr>
            <a:r>
              <a:rPr lang="pt-BR" b="1" i="1" dirty="0" smtClean="0">
                <a:solidFill>
                  <a:srgbClr val="00B0F0"/>
                </a:solidFill>
                <a:effectLst>
                  <a:outerShdw blurRad="38100" dist="38100" dir="2700000" algn="tl">
                    <a:srgbClr val="000000">
                      <a:alpha val="43137"/>
                    </a:srgbClr>
                  </a:outerShdw>
                </a:effectLst>
              </a:rPr>
              <a:t>Acreditavam que Deus estava nos quatro elementos da natureza: fogo, água, ar, terra. </a:t>
            </a:r>
          </a:p>
          <a:p>
            <a:pPr marL="0" indent="0" algn="just">
              <a:buNone/>
            </a:pP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89070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 </a:t>
            </a:r>
            <a:r>
              <a:rPr lang="pt-BR" b="1" i="1" dirty="0" err="1" smtClean="0">
                <a:solidFill>
                  <a:srgbClr val="002060"/>
                </a:solidFill>
                <a:effectLst>
                  <a:outerShdw blurRad="38100" dist="38100" dir="2700000" algn="tl">
                    <a:srgbClr val="000000">
                      <a:alpha val="43137"/>
                    </a:srgbClr>
                  </a:outerShdw>
                </a:effectLst>
              </a:rPr>
              <a:t>achamento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O Brasil foi achado em 1500</a:t>
            </a:r>
          </a:p>
          <a:p>
            <a:pPr marL="0" indent="0" algn="just">
              <a:buNone/>
            </a:pPr>
            <a:r>
              <a:rPr lang="pt-BR" b="1" i="1" dirty="0" smtClean="0">
                <a:solidFill>
                  <a:srgbClr val="00B0F0"/>
                </a:solidFill>
                <a:effectLst>
                  <a:outerShdw blurRad="38100" dist="38100" dir="2700000" algn="tl">
                    <a:srgbClr val="000000">
                      <a:alpha val="43137"/>
                    </a:srgbClr>
                  </a:outerShdw>
                </a:effectLst>
              </a:rPr>
              <a:t>Em 1530 a Coroa se vê obrigada a povoar essa terra.</a:t>
            </a:r>
          </a:p>
          <a:p>
            <a:pPr marL="0" indent="0" algn="just">
              <a:buNone/>
            </a:pPr>
            <a:r>
              <a:rPr lang="pt-BR" b="1" i="1" dirty="0" smtClean="0">
                <a:solidFill>
                  <a:srgbClr val="00B0F0"/>
                </a:solidFill>
                <a:effectLst>
                  <a:outerShdw blurRad="38100" dist="38100" dir="2700000" algn="tl">
                    <a:srgbClr val="000000">
                      <a:alpha val="43137"/>
                    </a:srgbClr>
                  </a:outerShdw>
                </a:effectLst>
              </a:rPr>
              <a:t>Todas as terras descobertas deveriam ser ocupadas, caso contrário, elas poderiam ser redescobertas e ocupadas.</a:t>
            </a:r>
          </a:p>
          <a:p>
            <a:pPr marL="0" indent="0" algn="just">
              <a:buNone/>
            </a:pPr>
            <a:r>
              <a:rPr lang="pt-BR" b="1" i="1" dirty="0" smtClean="0">
                <a:solidFill>
                  <a:srgbClr val="00B0F0"/>
                </a:solidFill>
                <a:effectLst>
                  <a:outerShdw blurRad="38100" dist="38100" dir="2700000" algn="tl">
                    <a:srgbClr val="000000">
                      <a:alpha val="43137"/>
                    </a:srgbClr>
                  </a:outerShdw>
                </a:effectLst>
              </a:rPr>
              <a:t>Com medo dos franceses que vinham fazer escambo com os índios, a coroa decide pela ocupação.</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42464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empresa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539552" y="1556792"/>
            <a:ext cx="8229600" cy="4525963"/>
          </a:xfrm>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Decidida pela ocupação e, sem encontrar, ouro e prata inicialmente, era preciso fundar aqui uma empresa que pudesse manter a pequena população sem representar gastos para a Coroa. </a:t>
            </a:r>
          </a:p>
          <a:p>
            <a:pPr marL="0" indent="0" algn="just">
              <a:buNone/>
            </a:pPr>
            <a:r>
              <a:rPr lang="pt-BR" b="1" i="1" dirty="0" smtClean="0">
                <a:solidFill>
                  <a:srgbClr val="0070C0"/>
                </a:solidFill>
                <a:effectLst>
                  <a:outerShdw blurRad="38100" dist="38100" dir="2700000" algn="tl">
                    <a:srgbClr val="000000">
                      <a:alpha val="43137"/>
                    </a:srgbClr>
                  </a:outerShdw>
                </a:effectLst>
              </a:rPr>
              <a:t>Tem início a </a:t>
            </a:r>
            <a:r>
              <a:rPr lang="pt-BR" b="1" i="1" dirty="0" err="1" smtClean="0">
                <a:solidFill>
                  <a:srgbClr val="0070C0"/>
                </a:solidFill>
                <a:effectLst>
                  <a:outerShdw blurRad="38100" dist="38100" dir="2700000" algn="tl">
                    <a:srgbClr val="000000">
                      <a:alpha val="43137"/>
                    </a:srgbClr>
                  </a:outerShdw>
                </a:effectLst>
              </a:rPr>
              <a:t>Platation</a:t>
            </a:r>
            <a:r>
              <a:rPr lang="pt-BR" b="1" i="1" dirty="0" smtClean="0">
                <a:solidFill>
                  <a:srgbClr val="0070C0"/>
                </a:solidFill>
                <a:effectLst>
                  <a:outerShdw blurRad="38100" dist="38100" dir="2700000" algn="tl">
                    <a:srgbClr val="000000">
                      <a:alpha val="43137"/>
                    </a:srgbClr>
                  </a:outerShdw>
                </a:effectLst>
              </a:rPr>
              <a:t>. Engenhos de açúcar.</a:t>
            </a:r>
          </a:p>
          <a:p>
            <a:pPr marL="0" indent="0" algn="just">
              <a:buNone/>
            </a:pPr>
            <a:r>
              <a:rPr lang="pt-BR" b="1" i="1" dirty="0" smtClean="0">
                <a:solidFill>
                  <a:srgbClr val="0070C0"/>
                </a:solidFill>
                <a:effectLst>
                  <a:outerShdw blurRad="38100" dist="38100" dir="2700000" algn="tl">
                    <a:srgbClr val="000000">
                      <a:alpha val="43137"/>
                    </a:srgbClr>
                  </a:outerShdw>
                </a:effectLst>
              </a:rPr>
              <a:t>Assim o povo se organizou às margens do litoral.</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59299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effectLst>
                  <a:outerShdw blurRad="38100" dist="38100" dir="2700000" algn="tl">
                    <a:srgbClr val="000000">
                      <a:alpha val="43137"/>
                    </a:srgbClr>
                  </a:outerShdw>
                </a:effectLst>
              </a:rPr>
              <a:t>Engenho</a:t>
            </a:r>
            <a:endParaRPr lang="pt-BR" b="1" i="1" dirty="0">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00808"/>
            <a:ext cx="8136903"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76963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Sociedade Brasileira Colonial</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8208912"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1100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“vida” no engenho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556792"/>
            <a:ext cx="8136905"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84546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VIDA NO CICLO DO OURO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20891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48107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rPr>
              <a:t>A VIDA NO CICLO DO CAFÉ</a:t>
            </a:r>
            <a:endParaRPr lang="pt-BR" b="1" i="1" dirty="0">
              <a:solidFill>
                <a:srgbClr val="002060"/>
              </a:solidFill>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8208912"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51055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E</a:t>
            </a:r>
            <a:r>
              <a:rPr lang="pt-BR" b="1" i="1" dirty="0" smtClean="0">
                <a:solidFill>
                  <a:srgbClr val="002060"/>
                </a:solidFill>
                <a:effectLst>
                  <a:outerShdw blurRad="38100" dist="38100" dir="2700000" algn="tl">
                    <a:srgbClr val="000000">
                      <a:alpha val="43137"/>
                    </a:srgbClr>
                  </a:outerShdw>
                </a:effectLst>
              </a:rPr>
              <a:t>scravidão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3600" b="1" i="1" dirty="0" smtClean="0">
                <a:solidFill>
                  <a:srgbClr val="0070C0"/>
                </a:solidFill>
                <a:effectLst>
                  <a:outerShdw blurRad="38100" dist="38100" dir="2700000" algn="tl">
                    <a:srgbClr val="000000">
                      <a:alpha val="43137"/>
                    </a:srgbClr>
                  </a:outerShdw>
                </a:effectLst>
              </a:rPr>
              <a:t>A primeira tentativa foi escravizar o índio.  </a:t>
            </a:r>
          </a:p>
          <a:p>
            <a:pPr marL="0" indent="0" algn="just">
              <a:buNone/>
            </a:pPr>
            <a:r>
              <a:rPr lang="pt-BR" sz="3600" b="1" i="1" dirty="0" smtClean="0">
                <a:solidFill>
                  <a:srgbClr val="0070C0"/>
                </a:solidFill>
                <a:effectLst>
                  <a:outerShdw blurRad="38100" dist="38100" dir="2700000" algn="tl">
                    <a:srgbClr val="000000">
                      <a:alpha val="43137"/>
                    </a:srgbClr>
                  </a:outerShdw>
                </a:effectLst>
              </a:rPr>
              <a:t>Mas a principal mão-de-obra usada foi o negro africano.</a:t>
            </a:r>
          </a:p>
          <a:p>
            <a:pPr marL="0" indent="0" algn="just">
              <a:buNone/>
            </a:pPr>
            <a:r>
              <a:rPr lang="pt-BR" sz="3600" b="1" i="1" dirty="0" smtClean="0">
                <a:solidFill>
                  <a:srgbClr val="0070C0"/>
                </a:solidFill>
                <a:effectLst>
                  <a:outerShdw blurRad="38100" dist="38100" dir="2700000" algn="tl">
                    <a:srgbClr val="000000">
                      <a:alpha val="43137"/>
                    </a:srgbClr>
                  </a:outerShdw>
                </a:effectLst>
              </a:rPr>
              <a:t>Mão-de-obra e produto</a:t>
            </a:r>
          </a:p>
          <a:p>
            <a:pPr marL="0" indent="0" algn="just">
              <a:buNone/>
            </a:pPr>
            <a:endParaRPr lang="pt-BR" sz="1500" dirty="0">
              <a:solidFill>
                <a:srgbClr val="0070C0"/>
              </a:solidFill>
            </a:endParaRPr>
          </a:p>
        </p:txBody>
      </p:sp>
    </p:spTree>
    <p:extLst>
      <p:ext uri="{BB962C8B-B14F-4D97-AF65-F5344CB8AC3E}">
        <p14:creationId xmlns:p14="http://schemas.microsoft.com/office/powerpoint/2010/main" val="9166248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it-IT" b="1" i="1" dirty="0">
                <a:solidFill>
                  <a:srgbClr val="002060"/>
                </a:solidFill>
                <a:effectLst>
                  <a:outerShdw blurRad="38100" dist="38100" dir="2700000" algn="tl">
                    <a:srgbClr val="000000">
                      <a:alpha val="43137"/>
                    </a:srgbClr>
                  </a:outerShdw>
                </a:effectLst>
              </a:rPr>
              <a:t>Gilberto Freyre</a:t>
            </a:r>
            <a:br>
              <a:rPr lang="it-IT" b="1" i="1" dirty="0">
                <a:solidFill>
                  <a:srgbClr val="002060"/>
                </a:solidFill>
                <a:effectLst>
                  <a:outerShdw blurRad="38100" dist="38100" dir="2700000" algn="tl">
                    <a:srgbClr val="000000">
                      <a:alpha val="43137"/>
                    </a:srgbClr>
                  </a:outerShdw>
                </a:effectLst>
              </a:rPr>
            </a:br>
            <a:r>
              <a:rPr lang="it-IT" b="1" i="1" dirty="0">
                <a:solidFill>
                  <a:srgbClr val="002060"/>
                </a:solidFill>
                <a:effectLst>
                  <a:outerShdw blurRad="38100" dist="38100" dir="2700000" algn="tl">
                    <a:srgbClr val="000000">
                      <a:alpha val="43137"/>
                    </a:srgbClr>
                  </a:outerShdw>
                </a:effectLst>
              </a:rPr>
              <a:t>Casa Grande e senzala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sz="4400" b="1" i="1" dirty="0">
                <a:solidFill>
                  <a:srgbClr val="00B0F0"/>
                </a:solidFill>
                <a:effectLst>
                  <a:outerShdw blurRad="38100" dist="38100" dir="2700000" algn="tl">
                    <a:srgbClr val="000000">
                      <a:alpha val="43137"/>
                    </a:srgbClr>
                  </a:outerShdw>
                </a:effectLst>
              </a:rPr>
              <a:t>Características gerais da colonização portuguesa do Brasil:</a:t>
            </a:r>
          </a:p>
          <a:p>
            <a:pPr marL="0" indent="0" algn="just">
              <a:buNone/>
            </a:pPr>
            <a:r>
              <a:rPr lang="pt-BR" sz="4400" b="1" i="1" dirty="0">
                <a:solidFill>
                  <a:srgbClr val="00B0F0"/>
                </a:solidFill>
                <a:effectLst>
                  <a:outerShdw blurRad="38100" dist="38100" dir="2700000" algn="tl">
                    <a:srgbClr val="000000">
                      <a:alpha val="43137"/>
                    </a:srgbClr>
                  </a:outerShdw>
                </a:effectLst>
              </a:rPr>
              <a:t> formação de uma sociedade agrária, escravocrata e híbrida</a:t>
            </a:r>
          </a:p>
          <a:p>
            <a:pPr marL="0" indent="0">
              <a:buNone/>
            </a:pPr>
            <a:endParaRPr lang="pt-BR" dirty="0"/>
          </a:p>
        </p:txBody>
      </p:sp>
    </p:spTree>
    <p:extLst>
      <p:ext uri="{BB962C8B-B14F-4D97-AF65-F5344CB8AC3E}">
        <p14:creationId xmlns:p14="http://schemas.microsoft.com/office/powerpoint/2010/main" val="19187707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Mercado de escravos</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3446" y="1600200"/>
            <a:ext cx="817710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00894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Os motivos da colonização</a:t>
            </a: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Somente a partir de 1532 é que se organizou econômica e civilmente a sociedade brasileira. Sua principal base foi a agricultura, ao contrário do que aconteceu com outras colônias espalhadas pelo mundo no mesmo período, e não pela atividade de extrativismo, mais lucrativa porém predatória.</a:t>
            </a:r>
          </a:p>
          <a:p>
            <a:pPr marL="0" indent="0">
              <a:buNone/>
            </a:pPr>
            <a:endParaRPr lang="pt-BR" dirty="0"/>
          </a:p>
        </p:txBody>
      </p:sp>
    </p:spTree>
    <p:extLst>
      <p:ext uri="{BB962C8B-B14F-4D97-AF65-F5344CB8AC3E}">
        <p14:creationId xmlns:p14="http://schemas.microsoft.com/office/powerpoint/2010/main" val="37518189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Os motivos da colonização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Esta não foi feita de forma aventureira, mas sim de forma a melhor aproveitar o território brasileiro com o mínimo custo e assentando-se nele, posto que se deu em grande parte de iniciativa particular, sem ampla ajuda do governo luso.</a:t>
            </a:r>
          </a:p>
          <a:p>
            <a:pPr marL="0" indent="0">
              <a:buNone/>
            </a:pPr>
            <a:endParaRPr lang="pt-BR" dirty="0"/>
          </a:p>
        </p:txBody>
      </p:sp>
    </p:spTree>
    <p:extLst>
      <p:ext uri="{BB962C8B-B14F-4D97-AF65-F5344CB8AC3E}">
        <p14:creationId xmlns:p14="http://schemas.microsoft.com/office/powerpoint/2010/main" val="17594918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A formação social brasileira girou em torno da casa-grande. Lá que germinou muitos aspectos da cultura brasileira. E toda a estrutura em torno da casa-grande representa melhor que qualquer coisa as contradições da terra, convivendo em equilíbrio assimétrico entre o negro e o branco, o escravo e o senhor. Estes conviveram juntos dentro da casa-grande (serviços domésticos eram feitos por negros), palco mor dessa representação, ao qual até a Igreja Católica se submetia (havia uma capela nas casas-grandes, os padres vivam nas casas-grandes, alguns até como senhores de engenho).</a:t>
            </a:r>
          </a:p>
          <a:p>
            <a:pPr marL="0" indent="0">
              <a:buNone/>
            </a:pPr>
            <a:endParaRPr lang="pt-BR" dirty="0"/>
          </a:p>
        </p:txBody>
      </p:sp>
    </p:spTree>
    <p:extLst>
      <p:ext uri="{BB962C8B-B14F-4D97-AF65-F5344CB8AC3E}">
        <p14:creationId xmlns:p14="http://schemas.microsoft.com/office/powerpoint/2010/main" val="33890935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facilidade de miscibilidade do colonizador português foi explicada por Gilberto Freyre pelo fato do povo português ser um povo indefinido entra a Europa e a África, posto que Portugal foi invadida e dominada por mouros. Essa indefinição gerou o hibridismo português, que contribuiu em larga escala para a adaptação e colonização portuguesa do Brasil.</a:t>
            </a:r>
          </a:p>
          <a:p>
            <a:pPr marL="0" indent="0">
              <a:buNone/>
            </a:pPr>
            <a:endParaRPr lang="pt-BR" dirty="0"/>
          </a:p>
        </p:txBody>
      </p:sp>
    </p:spTree>
    <p:extLst>
      <p:ext uri="{BB962C8B-B14F-4D97-AF65-F5344CB8AC3E}">
        <p14:creationId xmlns:p14="http://schemas.microsoft.com/office/powerpoint/2010/main" val="38629349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dirty="0">
                <a:solidFill>
                  <a:srgbClr val="00B0F0"/>
                </a:solidFill>
                <a:effectLst>
                  <a:outerShdw blurRad="38100" dist="38100" dir="2700000" algn="tl">
                    <a:srgbClr val="000000">
                      <a:alpha val="43137"/>
                    </a:srgbClr>
                  </a:outerShdw>
                </a:effectLst>
              </a:rPr>
              <a:t>A unificação do território nacional se deu em via da língua e da religião, considerada o cimento da sociedade, e muitas vezes foi conseguida á força. No Brasil não havia pureza de raças, uma vez que havia grande necessidade de ocupação territorial e colonização, se dando através da </a:t>
            </a:r>
            <a:r>
              <a:rPr lang="pt-BR" b="1" dirty="0" err="1">
                <a:solidFill>
                  <a:srgbClr val="00B0F0"/>
                </a:solidFill>
                <a:effectLst>
                  <a:outerShdw blurRad="38100" dist="38100" dir="2700000" algn="tl">
                    <a:srgbClr val="000000">
                      <a:alpha val="43137"/>
                    </a:srgbClr>
                  </a:outerShdw>
                </a:effectLst>
              </a:rPr>
              <a:t>miscibilização</a:t>
            </a:r>
            <a:r>
              <a:rPr lang="pt-BR" b="1" dirty="0">
                <a:solidFill>
                  <a:srgbClr val="00B0F0"/>
                </a:solidFill>
                <a:effectLst>
                  <a:outerShdw blurRad="38100" dist="38100" dir="2700000" algn="tl">
                    <a:srgbClr val="000000">
                      <a:alpha val="43137"/>
                    </a:srgbClr>
                  </a:outerShdw>
                </a:effectLst>
              </a:rPr>
              <a:t>, pois havia pouca gente no Brasil. Essa </a:t>
            </a:r>
            <a:r>
              <a:rPr lang="pt-BR" b="1" dirty="0" err="1">
                <a:solidFill>
                  <a:srgbClr val="00B0F0"/>
                </a:solidFill>
                <a:effectLst>
                  <a:outerShdw blurRad="38100" dist="38100" dir="2700000" algn="tl">
                    <a:srgbClr val="000000">
                      <a:alpha val="43137"/>
                    </a:srgbClr>
                  </a:outerShdw>
                </a:effectLst>
              </a:rPr>
              <a:t>miscibilização</a:t>
            </a:r>
            <a:r>
              <a:rPr lang="pt-BR" b="1" dirty="0">
                <a:solidFill>
                  <a:srgbClr val="00B0F0"/>
                </a:solidFill>
                <a:effectLst>
                  <a:outerShdw blurRad="38100" dist="38100" dir="2700000" algn="tl">
                    <a:srgbClr val="000000">
                      <a:alpha val="43137"/>
                    </a:srgbClr>
                  </a:outerShdw>
                </a:effectLst>
              </a:rPr>
              <a:t> pode ser confundida com </a:t>
            </a:r>
            <a:r>
              <a:rPr lang="pt-BR" b="1" dirty="0" err="1">
                <a:solidFill>
                  <a:srgbClr val="00B0F0"/>
                </a:solidFill>
                <a:effectLst>
                  <a:outerShdw blurRad="38100" dist="38100" dir="2700000" algn="tl">
                    <a:srgbClr val="000000">
                      <a:alpha val="43137"/>
                    </a:srgbClr>
                  </a:outerShdw>
                </a:effectLst>
              </a:rPr>
              <a:t>sifilização</a:t>
            </a:r>
            <a:r>
              <a:rPr lang="pt-BR" b="1" dirty="0">
                <a:solidFill>
                  <a:srgbClr val="00B0F0"/>
                </a:solidFill>
                <a:effectLst>
                  <a:outerShdw blurRad="38100" dist="38100" dir="2700000" algn="tl">
                    <a:srgbClr val="000000">
                      <a:alpha val="43137"/>
                    </a:srgbClr>
                  </a:outerShdw>
                </a:effectLst>
              </a:rPr>
              <a:t>, em termos de Brasil no período colonial, devido aos altos índices da doença no país com a chegada dos colonizadores. </a:t>
            </a:r>
          </a:p>
          <a:p>
            <a:pPr marL="0" indent="0">
              <a:buNone/>
            </a:pPr>
            <a:endParaRPr lang="pt-BR" dirty="0"/>
          </a:p>
        </p:txBody>
      </p:sp>
    </p:spTree>
    <p:extLst>
      <p:ext uri="{BB962C8B-B14F-4D97-AF65-F5344CB8AC3E}">
        <p14:creationId xmlns:p14="http://schemas.microsoft.com/office/powerpoint/2010/main" val="4439438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Pode se dizer enfim, que o grande trunfo do colonizador português foi sua mobilidade, pois apesar das enormes dificuldades impostas, este conseguiu sobreviver, colonizar e unificar essa enorme colônia em condições adversas, coisa que muitos povos europeus não teriam condições de realizar.</a:t>
            </a:r>
          </a:p>
          <a:p>
            <a:pPr marL="0" indent="0">
              <a:buNone/>
            </a:pPr>
            <a:endParaRPr lang="pt-BR" dirty="0"/>
          </a:p>
        </p:txBody>
      </p:sp>
    </p:spTree>
    <p:extLst>
      <p:ext uri="{BB962C8B-B14F-4D97-AF65-F5344CB8AC3E}">
        <p14:creationId xmlns:p14="http://schemas.microsoft.com/office/powerpoint/2010/main" val="3454570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a:bodyPr>
          <a:lstStyle/>
          <a:p>
            <a:pPr marL="0" indent="0" algn="just">
              <a:buNone/>
            </a:pPr>
            <a:r>
              <a:rPr lang="pt-BR" b="1" i="1" dirty="0">
                <a:solidFill>
                  <a:srgbClr val="00B0F0"/>
                </a:solidFill>
                <a:effectLst>
                  <a:outerShdw blurRad="38100" dist="38100" dir="2700000" algn="tl">
                    <a:srgbClr val="000000">
                      <a:alpha val="43137"/>
                    </a:srgbClr>
                  </a:outerShdw>
                </a:effectLst>
              </a:rPr>
              <a:t>O indígena na formação da família brasileira.</a:t>
            </a:r>
          </a:p>
          <a:p>
            <a:pPr marL="0" indent="0" algn="just">
              <a:buNone/>
            </a:pPr>
            <a:r>
              <a:rPr lang="pt-BR" b="1" i="1" dirty="0">
                <a:solidFill>
                  <a:srgbClr val="00B0F0"/>
                </a:solidFill>
                <a:effectLst>
                  <a:outerShdw blurRad="38100" dist="38100" dir="2700000" algn="tl">
                    <a:srgbClr val="000000">
                      <a:alpha val="43137"/>
                    </a:srgbClr>
                  </a:outerShdw>
                </a:effectLst>
              </a:rPr>
              <a:t>A chegada dos europeus á América desmantelou toda e estrutura social e econômica antes aqui predominante, desarticulando as bases da sociedade indígena. Essa degradação ao contato com os brancos, segundo Gilberto Freyre, é o resultado natural do encontro de uma sociedade de cultura mais avançada com uma de cultura menos avançada.</a:t>
            </a:r>
          </a:p>
          <a:p>
            <a:pPr marL="0" indent="0">
              <a:buNone/>
            </a:pPr>
            <a:endParaRPr lang="pt-BR" dirty="0"/>
          </a:p>
        </p:txBody>
      </p:sp>
    </p:spTree>
    <p:extLst>
      <p:ext uri="{BB962C8B-B14F-4D97-AF65-F5344CB8AC3E}">
        <p14:creationId xmlns:p14="http://schemas.microsoft.com/office/powerpoint/2010/main" val="41254851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r>
              <a:rPr lang="pt-BR" b="1" i="1" dirty="0">
                <a:solidFill>
                  <a:srgbClr val="00B0F0"/>
                </a:solidFill>
                <a:effectLst>
                  <a:outerShdw blurRad="38100" dist="38100" dir="2700000" algn="tl">
                    <a:srgbClr val="000000">
                      <a:alpha val="43137"/>
                    </a:srgbClr>
                  </a:outerShdw>
                </a:effectLst>
              </a:rPr>
              <a:t>A relação dos portugueses com os índios no Brasil foi o que podemos chamar de mais branda do que o ocorrido nas colônias espanholas. Isso mais pela necessidade portuguesa de povoar o país e utilizá-los como escravos em plantações, onde a exploração do trabalho se diferenciava da exploração para o extrativismo preferido na colonização </a:t>
            </a:r>
            <a:r>
              <a:rPr lang="pt-BR" b="1" i="1" dirty="0" smtClean="0">
                <a:solidFill>
                  <a:srgbClr val="00B0F0"/>
                </a:solidFill>
                <a:effectLst>
                  <a:outerShdw blurRad="38100" dist="38100" dir="2700000" algn="tl">
                    <a:srgbClr val="000000">
                      <a:alpha val="43137"/>
                    </a:srgbClr>
                  </a:outerShdw>
                </a:effectLst>
              </a:rPr>
              <a:t>espanhola.</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dirty="0"/>
          </a:p>
        </p:txBody>
      </p:sp>
    </p:spTree>
    <p:extLst>
      <p:ext uri="{BB962C8B-B14F-4D97-AF65-F5344CB8AC3E}">
        <p14:creationId xmlns:p14="http://schemas.microsoft.com/office/powerpoint/2010/main" val="32237404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O extermínio dos índios não se deu de forma tão brutal quanto o extermínio à espanhola. Ficou escondido na reviravolta cultural que sofreram os índios no Brasil. Seja pelas mãos dos senhores de engenho, ou pelos jesuítas, seus costumes foram sendo reduzidos, batiam de frente com os costumes europeus que tentava se implantar aqui, acarretando no extermínio da população e da cultura indígena. Era o choque do imperialismo português com o comunismo indígena.</a:t>
            </a:r>
          </a:p>
          <a:p>
            <a:pPr marL="0" indent="0">
              <a:buNone/>
            </a:pPr>
            <a:endParaRPr lang="pt-BR" dirty="0"/>
          </a:p>
        </p:txBody>
      </p:sp>
    </p:spTree>
    <p:extLst>
      <p:ext uri="{BB962C8B-B14F-4D97-AF65-F5344CB8AC3E}">
        <p14:creationId xmlns:p14="http://schemas.microsoft.com/office/powerpoint/2010/main" val="1024478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Os jesuítas foram os que melhor conseguiram estabelecer relações com os índios nessa época. Essas relações eram dificultadas pelo enorme número de tribos, costumes e idiomas presentes no Brasil naquela época. Pra facilitar a comunicação o tupi-guarani foi o artifício utilizado para a unificação da identidade indígena pelos jesuítas.</a:t>
            </a:r>
          </a:p>
          <a:p>
            <a:pPr marL="0" indent="0">
              <a:buNone/>
            </a:pPr>
            <a:endParaRPr lang="pt-BR" dirty="0"/>
          </a:p>
        </p:txBody>
      </p:sp>
    </p:spTree>
    <p:extLst>
      <p:ext uri="{BB962C8B-B14F-4D97-AF65-F5344CB8AC3E}">
        <p14:creationId xmlns:p14="http://schemas.microsoft.com/office/powerpoint/2010/main" val="13413433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cultura indígena era muito rica. A parte religiosa dessa cultura era cheia de magia e ritos, que muitas vezes os padres não aceitavam e proibiam-nos. Mesmo quando catequizados, os índios não perderam alguns de seus traços fundamentais.</a:t>
            </a:r>
          </a:p>
          <a:p>
            <a:pPr marL="0" indent="0">
              <a:buNone/>
            </a:pPr>
            <a:endParaRPr lang="pt-BR" dirty="0"/>
          </a:p>
        </p:txBody>
      </p:sp>
    </p:spTree>
    <p:extLst>
      <p:ext uri="{BB962C8B-B14F-4D97-AF65-F5344CB8AC3E}">
        <p14:creationId xmlns:p14="http://schemas.microsoft.com/office/powerpoint/2010/main" val="24235818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É o caso da relação de íntima religiosidade entre as pessoas e os santos. No folclore, muitas lendas indígenas persistem. A </a:t>
            </a:r>
            <a:r>
              <a:rPr lang="pt-BR" b="1" i="1" dirty="0" err="1">
                <a:solidFill>
                  <a:srgbClr val="00B0F0"/>
                </a:solidFill>
                <a:effectLst>
                  <a:outerShdw blurRad="38100" dist="38100" dir="2700000" algn="tl">
                    <a:srgbClr val="000000">
                      <a:alpha val="43137"/>
                    </a:srgbClr>
                  </a:outerShdw>
                </a:effectLst>
              </a:rPr>
              <a:t>humanificação</a:t>
            </a:r>
            <a:r>
              <a:rPr lang="pt-BR" b="1" i="1" dirty="0">
                <a:solidFill>
                  <a:srgbClr val="00B0F0"/>
                </a:solidFill>
                <a:effectLst>
                  <a:outerShdw blurRad="38100" dist="38100" dir="2700000" algn="tl">
                    <a:srgbClr val="000000">
                      <a:alpha val="43137"/>
                    </a:srgbClr>
                  </a:outerShdw>
                </a:effectLst>
              </a:rPr>
              <a:t> de animais, os cruzamentos entre estes, gerariam seres dotados de poderes extras que povoam as lendas animalistas indígenas. Entre os ritos, podemos incluir a passagem para a vida adulta, realizada no início da puberdade.</a:t>
            </a:r>
          </a:p>
          <a:p>
            <a:pPr marL="0" indent="0">
              <a:buNone/>
            </a:pPr>
            <a:endParaRPr lang="pt-BR" dirty="0"/>
          </a:p>
        </p:txBody>
      </p:sp>
    </p:spTree>
    <p:extLst>
      <p:ext uri="{BB962C8B-B14F-4D97-AF65-F5344CB8AC3E}">
        <p14:creationId xmlns:p14="http://schemas.microsoft.com/office/powerpoint/2010/main" val="2063374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O trabalho agrícola em uma aldeia indígena era, geralmente, realizado por mulheres, enquanto os homens eram responsáveis pela caça. Os índios viviam de forma sedentária. Com a chegada e ocupação dos portugueses, foram muito importantes nas bandeiras e na defesa do território nacional de embarcações piratas, por exemplo. Os índios conheciam o território como ninguém, viabilizando assim a exploração nacional. Porém, pelo fato dos índios brasileiros </a:t>
            </a:r>
            <a:r>
              <a:rPr lang="pt-BR" b="1" i="1" dirty="0" smtClean="0">
                <a:solidFill>
                  <a:srgbClr val="00B0F0"/>
                </a:solidFill>
                <a:effectLst>
                  <a:outerShdw blurRad="38100" dist="38100" dir="2700000" algn="tl">
                    <a:srgbClr val="000000">
                      <a:alpha val="43137"/>
                    </a:srgbClr>
                  </a:outerShdw>
                </a:effectLst>
              </a:rPr>
              <a:t>serem </a:t>
            </a:r>
            <a:r>
              <a:rPr lang="pt-BR" b="1" i="1" dirty="0">
                <a:solidFill>
                  <a:srgbClr val="00B0F0"/>
                </a:solidFill>
                <a:effectLst>
                  <a:outerShdw blurRad="38100" dist="38100" dir="2700000" algn="tl">
                    <a:srgbClr val="000000">
                      <a:alpha val="43137"/>
                    </a:srgbClr>
                  </a:outerShdw>
                </a:effectLst>
              </a:rPr>
              <a:t>nômades, não se adaptaram à agricultura de monocultura.</a:t>
            </a:r>
          </a:p>
          <a:p>
            <a:pPr marL="0" indent="0">
              <a:buNone/>
            </a:pPr>
            <a:endParaRPr lang="pt-BR" dirty="0"/>
          </a:p>
        </p:txBody>
      </p:sp>
    </p:spTree>
    <p:extLst>
      <p:ext uri="{BB962C8B-B14F-4D97-AF65-F5344CB8AC3E}">
        <p14:creationId xmlns:p14="http://schemas.microsoft.com/office/powerpoint/2010/main" val="27556644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 Andavam sempre </a:t>
            </a:r>
            <a:r>
              <a:rPr lang="pt-BR" b="1" i="1" dirty="0" smtClean="0">
                <a:solidFill>
                  <a:srgbClr val="00B0F0"/>
                </a:solidFill>
                <a:effectLst>
                  <a:outerShdw blurRad="38100" dist="38100" dir="2700000" algn="tl">
                    <a:srgbClr val="000000">
                      <a:alpha val="43137"/>
                    </a:srgbClr>
                  </a:outerShdw>
                </a:effectLst>
              </a:rPr>
              <a:t>nus </a:t>
            </a:r>
            <a:r>
              <a:rPr lang="pt-BR" b="1" i="1" dirty="0">
                <a:solidFill>
                  <a:srgbClr val="00B0F0"/>
                </a:solidFill>
                <a:effectLst>
                  <a:outerShdw blurRad="38100" dist="38100" dir="2700000" algn="tl">
                    <a:srgbClr val="000000">
                      <a:alpha val="43137"/>
                    </a:srgbClr>
                  </a:outerShdw>
                </a:effectLst>
              </a:rPr>
              <a:t>e se ofereciam aos portugueses recém </a:t>
            </a:r>
            <a:r>
              <a:rPr lang="pt-BR" b="1" i="1" dirty="0" smtClean="0">
                <a:solidFill>
                  <a:srgbClr val="00B0F0"/>
                </a:solidFill>
                <a:effectLst>
                  <a:outerShdw blurRad="38100" dist="38100" dir="2700000" algn="tl">
                    <a:srgbClr val="000000">
                      <a:alpha val="43137"/>
                    </a:srgbClr>
                  </a:outerShdw>
                </a:effectLst>
              </a:rPr>
              <a:t>chegados. </a:t>
            </a:r>
            <a:r>
              <a:rPr lang="pt-BR" b="1" i="1" dirty="0">
                <a:solidFill>
                  <a:srgbClr val="00B0F0"/>
                </a:solidFill>
                <a:effectLst>
                  <a:outerShdw blurRad="38100" dist="38100" dir="2700000" algn="tl">
                    <a:srgbClr val="000000">
                      <a:alpha val="43137"/>
                    </a:srgbClr>
                  </a:outerShdw>
                </a:effectLst>
              </a:rPr>
              <a:t>E</a:t>
            </a:r>
            <a:r>
              <a:rPr lang="pt-BR" b="1" i="1" dirty="0" smtClean="0">
                <a:solidFill>
                  <a:srgbClr val="00B0F0"/>
                </a:solidFill>
                <a:effectLst>
                  <a:outerShdw blurRad="38100" dist="38100" dir="2700000" algn="tl">
                    <a:srgbClr val="000000">
                      <a:alpha val="43137"/>
                    </a:srgbClr>
                  </a:outerShdw>
                </a:effectLst>
              </a:rPr>
              <a:t>m </a:t>
            </a:r>
            <a:r>
              <a:rPr lang="pt-BR" b="1" i="1" dirty="0">
                <a:solidFill>
                  <a:srgbClr val="00B0F0"/>
                </a:solidFill>
                <a:effectLst>
                  <a:outerShdw blurRad="38100" dist="38100" dir="2700000" algn="tl">
                    <a:srgbClr val="000000">
                      <a:alpha val="43137"/>
                    </a:srgbClr>
                  </a:outerShdw>
                </a:effectLst>
              </a:rPr>
              <a:t>muitas tribos os portugueses eram vistos quase como deuses, e essa seria a natural obrigação das índias. O índio não tinha também tanta noção de sexualidade, segundo Freyre. A poligamia era comum entre os índios, que achavam natural essas relações, pelas quais os conquistadores portugueses não estavam acostumados, e se viram vislumbrados.</a:t>
            </a:r>
          </a:p>
          <a:p>
            <a:pPr marL="0" indent="0">
              <a:buNone/>
            </a:pPr>
            <a:endParaRPr lang="pt-BR" dirty="0"/>
          </a:p>
        </p:txBody>
      </p:sp>
    </p:spTree>
    <p:extLst>
      <p:ext uri="{BB962C8B-B14F-4D97-AF65-F5344CB8AC3E}">
        <p14:creationId xmlns:p14="http://schemas.microsoft.com/office/powerpoint/2010/main" val="22529294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Com os portugueses vieram também as doenças. A mortalidade infantil cresceu vertiginosamente. A sífilis também. A higiene do índio também foi drasticamente reduzida, ou pelo menos convertida a padrões ultramarinos. Persiste até hoje o conhecimento médico indígena, dos chazinhos e das ervas milagrosas, chegando a ser considerado superior ao dos médicos lusos e dominadores da ciência.</a:t>
            </a:r>
          </a:p>
          <a:p>
            <a:pPr marL="0" indent="0" algn="just">
              <a:buNone/>
            </a:pPr>
            <a:r>
              <a:rPr lang="pt-BR" b="1" i="1" dirty="0">
                <a:solidFill>
                  <a:srgbClr val="00B0F0"/>
                </a:solidFill>
                <a:effectLst>
                  <a:outerShdw blurRad="38100" dist="38100" dir="2700000" algn="tl">
                    <a:srgbClr val="000000">
                      <a:alpha val="43137"/>
                    </a:srgbClr>
                  </a:outerShdw>
                </a:effectLst>
              </a:rPr>
              <a:t>Foram várias as contribuições indígenas na cultura e colonização brasileira. Dentre elas podemos destacar a higiene e a dieta indígena, com peixes e frutas, que persistem até hoje.</a:t>
            </a:r>
          </a:p>
          <a:p>
            <a:pPr marL="0" indent="0">
              <a:buNone/>
            </a:pPr>
            <a:r>
              <a:rPr lang="pt-BR" sz="1800" dirty="0"/>
              <a:t>http://viniciushelp.blogspot.com.br/2011/05/resumo-do-casa-grande-e-senzala.html</a:t>
            </a:r>
          </a:p>
          <a:p>
            <a:pPr marL="0" indent="0">
              <a:buNone/>
            </a:pPr>
            <a:endParaRPr lang="pt-BR" dirty="0"/>
          </a:p>
        </p:txBody>
      </p:sp>
    </p:spTree>
    <p:extLst>
      <p:ext uri="{BB962C8B-B14F-4D97-AF65-F5344CB8AC3E}">
        <p14:creationId xmlns:p14="http://schemas.microsoft.com/office/powerpoint/2010/main" val="18805923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a:bodyPr>
          <a:lstStyle/>
          <a:p>
            <a:pPr marL="0" indent="0">
              <a:buNone/>
            </a:pPr>
            <a:endParaRPr lang="pt-BR" dirty="0" smtClean="0"/>
          </a:p>
          <a:p>
            <a:pPr marL="0" indent="0">
              <a:buNone/>
            </a:pPr>
            <a:endParaRPr lang="pt-BR" dirty="0"/>
          </a:p>
          <a:p>
            <a:pPr marL="0" indent="0">
              <a:buNone/>
            </a:pPr>
            <a:r>
              <a:rPr lang="pt-BR" dirty="0" smtClean="0"/>
              <a:t>Vídeos sobre a obra de Gilberto Freyre</a:t>
            </a:r>
          </a:p>
          <a:p>
            <a:pPr marL="0" indent="0">
              <a:buNone/>
            </a:pPr>
            <a:r>
              <a:rPr lang="pt-BR" sz="2400" b="1" dirty="0" smtClean="0"/>
              <a:t>Vídeo 1</a:t>
            </a:r>
          </a:p>
          <a:p>
            <a:pPr marL="0" indent="0">
              <a:buNone/>
            </a:pPr>
            <a:r>
              <a:rPr lang="pt-BR" sz="2400" dirty="0" smtClean="0">
                <a:hlinkClick r:id="rId2"/>
              </a:rPr>
              <a:t>https</a:t>
            </a:r>
            <a:r>
              <a:rPr lang="pt-BR" sz="2400" dirty="0">
                <a:hlinkClick r:id="rId2"/>
              </a:rPr>
              <a:t>://</a:t>
            </a:r>
            <a:r>
              <a:rPr lang="pt-BR" sz="2400" dirty="0" smtClean="0">
                <a:hlinkClick r:id="rId2"/>
              </a:rPr>
              <a:t>www.youtube.com/watch?v=tCZojnCUttI</a:t>
            </a:r>
            <a:endParaRPr lang="pt-BR" sz="2400" dirty="0" smtClean="0"/>
          </a:p>
          <a:p>
            <a:pPr marL="0" indent="0">
              <a:buNone/>
            </a:pPr>
            <a:r>
              <a:rPr lang="pt-BR" sz="2400" b="1" dirty="0" smtClean="0"/>
              <a:t>Vídeo 2</a:t>
            </a:r>
          </a:p>
          <a:p>
            <a:pPr marL="0" indent="0">
              <a:buNone/>
            </a:pPr>
            <a:r>
              <a:rPr lang="pt-BR" sz="2400" dirty="0">
                <a:hlinkClick r:id="rId3"/>
              </a:rPr>
              <a:t>https://</a:t>
            </a:r>
            <a:r>
              <a:rPr lang="pt-BR" sz="2400" dirty="0" smtClean="0">
                <a:hlinkClick r:id="rId3"/>
              </a:rPr>
              <a:t>www.youtube.com/watch?v=eFAKtpNRH9o</a:t>
            </a:r>
            <a:endParaRPr lang="pt-BR" sz="2400" dirty="0" smtClean="0"/>
          </a:p>
          <a:p>
            <a:pPr marL="0" indent="0">
              <a:buNone/>
            </a:pPr>
            <a:r>
              <a:rPr lang="pt-BR" sz="2400" b="1" dirty="0" smtClean="0"/>
              <a:t>Vídeo 3</a:t>
            </a:r>
          </a:p>
          <a:p>
            <a:pPr marL="0" indent="0">
              <a:buNone/>
            </a:pPr>
            <a:r>
              <a:rPr lang="pt-BR" sz="2400" dirty="0">
                <a:hlinkClick r:id="rId4"/>
              </a:rPr>
              <a:t>https://www.youtube.com/watch?v=axqnC__</a:t>
            </a:r>
            <a:r>
              <a:rPr lang="pt-BR" sz="2400" dirty="0" smtClean="0">
                <a:hlinkClick r:id="rId4"/>
              </a:rPr>
              <a:t>OZS4</a:t>
            </a:r>
            <a:endParaRPr lang="pt-BR" sz="2400" dirty="0" smtClean="0"/>
          </a:p>
          <a:p>
            <a:pPr marL="0" indent="0">
              <a:buNone/>
            </a:pPr>
            <a:endParaRPr lang="pt-BR" sz="2400" dirty="0"/>
          </a:p>
        </p:txBody>
      </p:sp>
    </p:spTree>
    <p:extLst>
      <p:ext uri="{BB962C8B-B14F-4D97-AF65-F5344CB8AC3E}">
        <p14:creationId xmlns:p14="http://schemas.microsoft.com/office/powerpoint/2010/main" val="26346324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539552" y="1628800"/>
            <a:ext cx="8229600" cy="4525963"/>
          </a:xfrm>
        </p:spPr>
        <p:txBody>
          <a:bodyPr/>
          <a:lstStyle/>
          <a:p>
            <a:pPr marL="0" indent="0">
              <a:buNone/>
            </a:pPr>
            <a:endParaRPr lang="pt-BR" b="1" i="1" dirty="0" smtClean="0">
              <a:solidFill>
                <a:srgbClr val="00B0F0"/>
              </a:solidFill>
              <a:effectLst>
                <a:outerShdw blurRad="38100" dist="38100" dir="2700000" algn="tl">
                  <a:srgbClr val="000000">
                    <a:alpha val="43137"/>
                  </a:srgbClr>
                </a:outerShdw>
              </a:effectLst>
            </a:endParaRP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lgn="ctr">
              <a:buNone/>
            </a:pPr>
            <a:r>
              <a:rPr lang="pt-BR" b="1" i="1" dirty="0" smtClean="0">
                <a:solidFill>
                  <a:srgbClr val="00B0F0"/>
                </a:solidFill>
                <a:effectLst>
                  <a:outerShdw blurRad="38100" dist="38100" dir="2700000" algn="tl">
                    <a:srgbClr val="000000">
                      <a:alpha val="43137"/>
                    </a:srgbClr>
                  </a:outerShdw>
                </a:effectLst>
              </a:rPr>
              <a:t>Finalizar com a discussão sobre:</a:t>
            </a:r>
          </a:p>
          <a:p>
            <a:pPr marL="0" indent="0" algn="ctr">
              <a:buNone/>
            </a:pPr>
            <a:endParaRPr lang="pt-BR" b="1" i="1" dirty="0" smtClean="0">
              <a:solidFill>
                <a:srgbClr val="00B0F0"/>
              </a:solidFill>
              <a:effectLst>
                <a:outerShdw blurRad="38100" dist="38100" dir="2700000" algn="tl">
                  <a:srgbClr val="000000">
                    <a:alpha val="43137"/>
                  </a:srgbClr>
                </a:outerShdw>
              </a:effectLst>
            </a:endParaRPr>
          </a:p>
          <a:p>
            <a:pPr marL="0" indent="0" algn="ctr">
              <a:buNone/>
            </a:pPr>
            <a:r>
              <a:rPr lang="pt-BR" b="1" i="1" dirty="0" smtClean="0">
                <a:solidFill>
                  <a:srgbClr val="00B0F0"/>
                </a:solidFill>
                <a:effectLst>
                  <a:outerShdw blurRad="38100" dist="38100" dir="2700000" algn="tl">
                    <a:srgbClr val="000000">
                      <a:alpha val="43137"/>
                    </a:srgbClr>
                  </a:outerShdw>
                </a:effectLst>
              </a:rPr>
              <a:t>Há ou houve democracia racial no Brasil?</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21936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0326060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7907353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 </a:t>
            </a:r>
            <a:r>
              <a:rPr lang="pt-BR" b="1" i="1" dirty="0" smtClean="0">
                <a:solidFill>
                  <a:srgbClr val="002060"/>
                </a:solidFill>
                <a:effectLst>
                  <a:outerShdw blurRad="38100" dist="38100" dir="2700000" algn="tl">
                    <a:srgbClr val="000000">
                      <a:alpha val="43137"/>
                    </a:srgbClr>
                  </a:outerShdw>
                </a:effectLst>
              </a:rPr>
              <a:t>SOB O OLHAR DE DARCY RIBEIRO </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APRESENTAR O VÍDEO:</a:t>
            </a:r>
            <a:endParaRPr lang="pt-BR" b="1" i="1" dirty="0">
              <a:solidFill>
                <a:srgbClr val="00B0F0"/>
              </a:solidFill>
              <a:effectLst>
                <a:outerShdw blurRad="38100" dist="38100" dir="2700000" algn="tl">
                  <a:srgbClr val="000000">
                    <a:alpha val="43137"/>
                  </a:srgbClr>
                </a:outerShdw>
              </a:effectLst>
            </a:endParaRPr>
          </a:p>
          <a:p>
            <a:pPr marL="0" indent="0">
              <a:buNone/>
            </a:pPr>
            <a:r>
              <a:rPr lang="pt-BR" dirty="0"/>
              <a:t> </a:t>
            </a:r>
            <a:endParaRPr lang="pt-BR" dirty="0" smtClean="0"/>
          </a:p>
          <a:p>
            <a:pPr marL="0" indent="0">
              <a:buNone/>
            </a:pPr>
            <a:endParaRPr lang="pt-BR" dirty="0"/>
          </a:p>
          <a:p>
            <a:pPr marL="0" indent="0">
              <a:buNone/>
            </a:pPr>
            <a:endParaRPr lang="pt-BR" dirty="0" smtClean="0"/>
          </a:p>
          <a:p>
            <a:pPr marL="0" indent="0">
              <a:buNone/>
            </a:pPr>
            <a:endParaRPr lang="pt-BR" dirty="0" smtClean="0"/>
          </a:p>
          <a:p>
            <a:pPr marL="0" indent="0">
              <a:buNone/>
            </a:pPr>
            <a:endParaRPr lang="pt-BR" dirty="0"/>
          </a:p>
          <a:p>
            <a:pPr marL="0" indent="0">
              <a:buNone/>
            </a:pPr>
            <a:endParaRPr lang="pt-BR" dirty="0"/>
          </a:p>
          <a:p>
            <a:pPr marL="0" indent="0">
              <a:buNone/>
            </a:pPr>
            <a:r>
              <a:rPr lang="pt-BR" sz="2800" dirty="0"/>
              <a:t>https://www.youtube.com/watch?v=-du4gtIutn8</a:t>
            </a:r>
          </a:p>
          <a:p>
            <a:pPr marL="0" indent="0">
              <a:buNone/>
            </a:pPr>
            <a:endParaRPr lang="pt-BR"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2564904"/>
            <a:ext cx="5832648"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90308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Surgimos da confluência, do entrechoque e do caldeamento do invasor português com índios silvícolas e campineiros e com negros africanos, uns e outros aliciados como escravos.</a:t>
            </a:r>
          </a:p>
          <a:p>
            <a:pPr marL="0" indent="0" algn="just">
              <a:buNone/>
            </a:pPr>
            <a:r>
              <a:rPr lang="pt-BR" b="1" i="1" dirty="0">
                <a:solidFill>
                  <a:srgbClr val="00B0F0"/>
                </a:solidFill>
                <a:effectLst>
                  <a:outerShdw blurRad="38100" dist="38100" dir="2700000" algn="tl">
                    <a:srgbClr val="000000">
                      <a:alpha val="43137"/>
                    </a:srgbClr>
                  </a:outerShdw>
                </a:effectLst>
              </a:rPr>
              <a:t>Surge dessa fusão um povo novo.</a:t>
            </a:r>
          </a:p>
          <a:p>
            <a:pPr marL="0" indent="0" algn="just">
              <a:buNone/>
            </a:pPr>
            <a:r>
              <a:rPr lang="pt-BR" b="1" i="1" dirty="0">
                <a:solidFill>
                  <a:srgbClr val="00B0F0"/>
                </a:solidFill>
                <a:effectLst>
                  <a:outerShdw blurRad="38100" dist="38100" dir="2700000" algn="tl">
                    <a:srgbClr val="000000">
                      <a:alpha val="43137"/>
                    </a:srgbClr>
                  </a:outerShdw>
                </a:effectLst>
              </a:rPr>
              <a:t>Novo porque surge como uma etnia nacional, diferenciada culturalmente de suas matrizes formadoras, fortemente mestiçada, dinamizada por uma cultura sincrética e singularizada pela redefinição de traços culturais delas oriundos</a:t>
            </a:r>
          </a:p>
        </p:txBody>
      </p:sp>
    </p:spTree>
    <p:extLst>
      <p:ext uri="{BB962C8B-B14F-4D97-AF65-F5344CB8AC3E}">
        <p14:creationId xmlns:p14="http://schemas.microsoft.com/office/powerpoint/2010/main" val="1449299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Novo, inclusive, pela inverossímil alegria e espantosa vontade de felicidade, num povo tão sacrificado, que alenta e comove todos os brasileiros.</a:t>
            </a:r>
          </a:p>
          <a:p>
            <a:pPr marL="0" indent="0" algn="just">
              <a:buNone/>
            </a:pPr>
            <a:r>
              <a:rPr lang="pt-BR" b="1" i="1" dirty="0">
                <a:solidFill>
                  <a:srgbClr val="00B0F0"/>
                </a:solidFill>
                <a:effectLst>
                  <a:outerShdw blurRad="38100" dist="38100" dir="2700000" algn="tl">
                    <a:srgbClr val="000000">
                      <a:alpha val="43137"/>
                    </a:srgbClr>
                  </a:outerShdw>
                </a:effectLst>
              </a:rPr>
              <a:t>O Brasil emerge, assim, remarcado de características próprias, mas atado </a:t>
            </a:r>
            <a:r>
              <a:rPr lang="pt-BR" b="1" i="1" dirty="0" smtClean="0">
                <a:solidFill>
                  <a:srgbClr val="00B0F0"/>
                </a:solidFill>
                <a:effectLst>
                  <a:outerShdw blurRad="38100" dist="38100" dir="2700000" algn="tl">
                    <a:srgbClr val="000000">
                      <a:alpha val="43137"/>
                    </a:srgbClr>
                  </a:outerShdw>
                </a:effectLst>
              </a:rPr>
              <a:t>genericamente </a:t>
            </a:r>
            <a:r>
              <a:rPr lang="pt-BR" b="1" i="1" dirty="0">
                <a:solidFill>
                  <a:srgbClr val="00B0F0"/>
                </a:solidFill>
                <a:effectLst>
                  <a:outerShdw blurRad="38100" dist="38100" dir="2700000" algn="tl">
                    <a:srgbClr val="000000">
                      <a:alpha val="43137"/>
                    </a:srgbClr>
                  </a:outerShdw>
                </a:effectLst>
              </a:rPr>
              <a:t>à matriz portuguesa.</a:t>
            </a:r>
          </a:p>
          <a:p>
            <a:pPr marL="0" indent="0" algn="just">
              <a:buNone/>
            </a:pPr>
            <a:r>
              <a:rPr lang="pt-BR" b="1" i="1" dirty="0">
                <a:solidFill>
                  <a:srgbClr val="00B0F0"/>
                </a:solidFill>
                <a:effectLst>
                  <a:outerShdw blurRad="38100" dist="38100" dir="2700000" algn="tl">
                    <a:srgbClr val="000000">
                      <a:alpha val="43137"/>
                    </a:srgbClr>
                  </a:outerShdw>
                </a:effectLst>
              </a:rPr>
              <a:t>Mais adiante, a imigração introduz neste cenário novos contingentes humanos: árabes, italianos, japoneses. Isso apenas estrangeirou alguns brasileiros ao gerar diferenciações nas áreas ou nos estratos sociais onde os imigrantes mais se concentraram.</a:t>
            </a:r>
          </a:p>
          <a:p>
            <a:endParaRPr lang="pt-BR" dirty="0"/>
          </a:p>
        </p:txBody>
      </p:sp>
    </p:spTree>
    <p:extLst>
      <p:ext uri="{BB962C8B-B14F-4D97-AF65-F5344CB8AC3E}">
        <p14:creationId xmlns:p14="http://schemas.microsoft.com/office/powerpoint/2010/main" val="23307417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dirty="0">
                <a:solidFill>
                  <a:srgbClr val="00B0F0"/>
                </a:solidFill>
                <a:effectLst>
                  <a:outerShdw blurRad="38100" dist="38100" dir="2700000" algn="tl">
                    <a:srgbClr val="000000">
                      <a:alpha val="43137"/>
                    </a:srgbClr>
                  </a:outerShdw>
                </a:effectLst>
              </a:rPr>
              <a:t>Essa mistura contribui muito mais para o que eles tem em comum como brasileiros do que pelas diferenças devidas a adaptações regionais e funcionais, ou pela miscigenação e aculturação que emprestam fisionomia própria a uma ou outra parcela.</a:t>
            </a:r>
          </a:p>
          <a:p>
            <a:pPr marL="0" indent="0" algn="just">
              <a:buNone/>
            </a:pPr>
            <a:r>
              <a:rPr lang="pt-BR" b="1" dirty="0">
                <a:solidFill>
                  <a:srgbClr val="00B0F0"/>
                </a:solidFill>
                <a:effectLst>
                  <a:outerShdw blurRad="38100" dist="38100" dir="2700000" algn="tl">
                    <a:srgbClr val="000000">
                      <a:alpha val="43137"/>
                    </a:srgbClr>
                  </a:outerShdw>
                </a:effectLst>
              </a:rPr>
              <a:t>Mais que uma simples etnia, porém, o Brasil é uma etnia nacional, um </a:t>
            </a:r>
            <a:r>
              <a:rPr lang="pt-BR" b="1" dirty="0" err="1">
                <a:solidFill>
                  <a:srgbClr val="00B0F0"/>
                </a:solidFill>
                <a:effectLst>
                  <a:outerShdw blurRad="38100" dist="38100" dir="2700000" algn="tl">
                    <a:srgbClr val="000000">
                      <a:alpha val="43137"/>
                    </a:srgbClr>
                  </a:outerShdw>
                </a:effectLst>
              </a:rPr>
              <a:t>povo-nação</a:t>
            </a:r>
            <a:r>
              <a:rPr lang="pt-BR" b="1" dirty="0">
                <a:solidFill>
                  <a:srgbClr val="00B0F0"/>
                </a:solidFill>
                <a:effectLst>
                  <a:outerShdw blurRad="38100" dist="38100" dir="2700000" algn="tl">
                    <a:srgbClr val="000000">
                      <a:alpha val="43137"/>
                    </a:srgbClr>
                  </a:outerShdw>
                </a:effectLst>
              </a:rPr>
              <a:t>, assentado num território próprio e enquadrado dentro de um mesmo Estado para nele viver seu destino.</a:t>
            </a:r>
          </a:p>
          <a:p>
            <a:pPr marL="0" indent="0" algn="just">
              <a:buNone/>
            </a:pPr>
            <a:r>
              <a:rPr lang="pt-BR" b="1" dirty="0">
                <a:solidFill>
                  <a:srgbClr val="00B0F0"/>
                </a:solidFill>
                <a:effectLst>
                  <a:outerShdw blurRad="38100" dist="38100" dir="2700000" algn="tl">
                    <a:srgbClr val="000000">
                      <a:alpha val="43137"/>
                    </a:srgbClr>
                  </a:outerShdw>
                </a:effectLst>
              </a:rPr>
              <a:t>Estado </a:t>
            </a:r>
            <a:r>
              <a:rPr lang="pt-BR" b="1" dirty="0" err="1">
                <a:solidFill>
                  <a:srgbClr val="00B0F0"/>
                </a:solidFill>
                <a:effectLst>
                  <a:outerShdw blurRad="38100" dist="38100" dir="2700000" algn="tl">
                    <a:srgbClr val="000000">
                      <a:alpha val="43137"/>
                    </a:srgbClr>
                  </a:outerShdw>
                </a:effectLst>
              </a:rPr>
              <a:t>Uni-étnico</a:t>
            </a:r>
            <a:r>
              <a:rPr lang="pt-BR" b="1" dirty="0">
                <a:solidFill>
                  <a:srgbClr val="00B0F0"/>
                </a:solidFill>
                <a:effectLst>
                  <a:outerShdw blurRad="38100" dist="38100" dir="2700000" algn="tl">
                    <a:srgbClr val="000000">
                      <a:alpha val="43137"/>
                    </a:srgbClr>
                  </a:outerShdw>
                </a:effectLst>
              </a:rPr>
              <a:t>.</a:t>
            </a:r>
          </a:p>
          <a:p>
            <a:pPr marL="0" indent="0">
              <a:buNone/>
            </a:pPr>
            <a:endParaRPr lang="pt-BR" dirty="0"/>
          </a:p>
        </p:txBody>
      </p:sp>
    </p:spTree>
    <p:extLst>
      <p:ext uri="{BB962C8B-B14F-4D97-AF65-F5344CB8AC3E}">
        <p14:creationId xmlns:p14="http://schemas.microsoft.com/office/powerpoint/2010/main" val="17734782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Repressão e opressão de toda tendência virtualmente separatista.</a:t>
            </a:r>
          </a:p>
          <a:p>
            <a:pPr marL="0" indent="0" algn="just">
              <a:buNone/>
            </a:pPr>
            <a:r>
              <a:rPr lang="pt-BR" b="1" i="1" dirty="0">
                <a:solidFill>
                  <a:srgbClr val="00B0F0"/>
                </a:solidFill>
                <a:effectLst>
                  <a:outerShdw blurRad="38100" dist="38100" dir="2700000" algn="tl">
                    <a:srgbClr val="000000">
                      <a:alpha val="43137"/>
                    </a:srgbClr>
                  </a:outerShdw>
                </a:effectLst>
              </a:rPr>
              <a:t>O </a:t>
            </a:r>
            <a:r>
              <a:rPr lang="pt-BR" b="1" i="1" dirty="0" err="1">
                <a:solidFill>
                  <a:srgbClr val="00B0F0"/>
                </a:solidFill>
                <a:effectLst>
                  <a:outerShdw blurRad="38100" dist="38100" dir="2700000" algn="tl">
                    <a:srgbClr val="000000">
                      <a:alpha val="43137"/>
                    </a:srgbClr>
                  </a:outerShdw>
                </a:effectLst>
              </a:rPr>
              <a:t>povo-nação</a:t>
            </a:r>
            <a:r>
              <a:rPr lang="pt-BR" b="1" i="1" dirty="0">
                <a:solidFill>
                  <a:srgbClr val="00B0F0"/>
                </a:solidFill>
                <a:effectLst>
                  <a:outerShdw blurRad="38100" dist="38100" dir="2700000" algn="tl">
                    <a:srgbClr val="000000">
                      <a:alpha val="43137"/>
                    </a:srgbClr>
                  </a:outerShdw>
                </a:effectLst>
              </a:rPr>
              <a:t> não surge no Brasil da evolução de formas anteriores de sociabilidade, em que grupos humanos se estruturam em classes opostas, mas se conjugam para atender às suas necessidades de sobrevivência.</a:t>
            </a:r>
          </a:p>
          <a:p>
            <a:pPr marL="0" indent="0" algn="just">
              <a:buNone/>
            </a:pPr>
            <a:r>
              <a:rPr lang="pt-BR" b="1" i="1" dirty="0">
                <a:solidFill>
                  <a:srgbClr val="00B0F0"/>
                </a:solidFill>
                <a:effectLst>
                  <a:outerShdw blurRad="38100" dist="38100" dir="2700000" algn="tl">
                    <a:srgbClr val="000000">
                      <a:alpha val="43137"/>
                    </a:srgbClr>
                  </a:outerShdw>
                </a:effectLst>
              </a:rPr>
              <a:t>Concentração da força de trabalho.</a:t>
            </a:r>
          </a:p>
          <a:p>
            <a:pPr marL="0" indent="0">
              <a:buNone/>
            </a:pPr>
            <a:endParaRPr lang="pt-BR" dirty="0"/>
          </a:p>
        </p:txBody>
      </p:sp>
    </p:spTree>
    <p:extLst>
      <p:ext uri="{BB962C8B-B14F-4D97-AF65-F5344CB8AC3E}">
        <p14:creationId xmlns:p14="http://schemas.microsoft.com/office/powerpoint/2010/main" val="37683937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Exacerba-se, assim, o distanciamento social entra as classes dominantes e as subordinadas, e entre estas e as oprimidas, agravando as oposições para acumular, debaixo da uniformidade étnico-cultural e da unidade nacional , tensões dissociativas de caráter traumático. As elites dirigentes, primeiro lusitanas, depois luso-brasileiras e, afinal, brasileiras, viveram sempre e vivem ainda sob o pavor do alçamento das classes oprimidas. Boa expressão desse pavor é a brutalidade repressiva contra qualquer insurgência a ordem vigente</a:t>
            </a:r>
          </a:p>
        </p:txBody>
      </p:sp>
    </p:spTree>
    <p:extLst>
      <p:ext uri="{BB962C8B-B14F-4D97-AF65-F5344CB8AC3E}">
        <p14:creationId xmlns:p14="http://schemas.microsoft.com/office/powerpoint/2010/main" val="15045730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77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A revolta e medo da rebeldia dos escravos ficou marcada e até hoje as camadas mais pobres, diante dos antagonismos sociais, sempre representa uma ameaça de eclodir com violência assustadora.</a:t>
            </a:r>
          </a:p>
          <a:p>
            <a:pPr marL="0" indent="0" algn="just">
              <a:buNone/>
            </a:pPr>
            <a:r>
              <a:rPr lang="pt-BR" b="1" i="1" dirty="0">
                <a:solidFill>
                  <a:srgbClr val="00B0F0"/>
                </a:solidFill>
                <a:effectLst>
                  <a:outerShdw blurRad="38100" dist="38100" dir="2700000" algn="tl">
                    <a:srgbClr val="000000">
                      <a:alpha val="43137"/>
                    </a:srgbClr>
                  </a:outerShdw>
                </a:effectLst>
              </a:rPr>
              <a:t>O povo brasileiro pagou, historicamente, um preço terrivelmente alto em lutas das mais cruentas de que se tem registro na história, sem conseguir sair, através deles, da situação de dependência e opressão que vive e planeja. Nessas lutas, índios foram dizimados e negros foram chacinados aos milhões, sempre vencidos e integrados nos plantéis de escravos. O povo inteiro, de vastas regiões, às centenas de milhares, foi também sangrado em </a:t>
            </a:r>
            <a:r>
              <a:rPr lang="pt-BR" b="1" i="1" dirty="0" err="1">
                <a:solidFill>
                  <a:srgbClr val="00B0F0"/>
                </a:solidFill>
                <a:effectLst>
                  <a:outerShdw blurRad="38100" dist="38100" dir="2700000" algn="tl">
                    <a:srgbClr val="000000">
                      <a:alpha val="43137"/>
                    </a:srgbClr>
                  </a:outerShdw>
                </a:effectLst>
              </a:rPr>
              <a:t>contra-revoluções</a:t>
            </a:r>
            <a:r>
              <a:rPr lang="pt-BR" b="1" i="1" dirty="0">
                <a:solidFill>
                  <a:srgbClr val="00B0F0"/>
                </a:solidFill>
                <a:effectLst>
                  <a:outerShdw blurRad="38100" dist="38100" dir="2700000" algn="tl">
                    <a:srgbClr val="000000">
                      <a:alpha val="43137"/>
                    </a:srgbClr>
                  </a:outerShdw>
                </a:effectLst>
              </a:rPr>
              <a:t> sem conseguir conquistar o comando do seu destino.</a:t>
            </a:r>
          </a:p>
          <a:p>
            <a:pPr marL="0" indent="0">
              <a:buNone/>
            </a:pPr>
            <a:endParaRPr lang="pt-BR" dirty="0"/>
          </a:p>
        </p:txBody>
      </p:sp>
    </p:spTree>
    <p:extLst>
      <p:ext uri="{BB962C8B-B14F-4D97-AF65-F5344CB8AC3E}">
        <p14:creationId xmlns:p14="http://schemas.microsoft.com/office/powerpoint/2010/main" val="36339542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Ao contrário do que alega a historiografia oficial, nunca faltou aqui, até excedeu, o apelo à violência pela classe dominante como arma fundamental da construção da história. O que faltou sempre foi o espaço para movimentos sociais capazes de promover sua reversão. Faltou sempre e falta ainda, clamorosamente, uma clara compreensão da história vivida, como necessária nas circunstâncias em que ocorreu e um claro projeto alternativo de ordenação social, lucidamente formulado, que seja apoiado e adotado como seu pelas grandes maiorias.</a:t>
            </a:r>
          </a:p>
          <a:p>
            <a:pPr marL="0" indent="0">
              <a:buNone/>
            </a:pPr>
            <a:endParaRPr lang="pt-BR" dirty="0"/>
          </a:p>
        </p:txBody>
      </p:sp>
    </p:spTree>
    <p:extLst>
      <p:ext uri="{BB962C8B-B14F-4D97-AF65-F5344CB8AC3E}">
        <p14:creationId xmlns:p14="http://schemas.microsoft.com/office/powerpoint/2010/main" val="42112573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rgbClr val="002060"/>
                </a:solidFill>
                <a:effectLst>
                  <a:outerShdw blurRad="38100" dist="38100" dir="2700000" algn="tl">
                    <a:srgbClr val="000000">
                      <a:alpha val="43137"/>
                    </a:srgbClr>
                  </a:outerShdw>
                </a:effectLst>
              </a:rPr>
              <a:t>Gilberto </a:t>
            </a:r>
            <a:r>
              <a:rPr lang="pt-BR" b="1" i="1" dirty="0">
                <a:solidFill>
                  <a:srgbClr val="002060"/>
                </a:solidFill>
                <a:effectLst>
                  <a:outerShdw blurRad="38100" dist="38100" dir="2700000" algn="tl">
                    <a:srgbClr val="000000">
                      <a:alpha val="43137"/>
                    </a:srgbClr>
                  </a:outerShdw>
                </a:effectLst>
              </a:rPr>
              <a:t>F</a:t>
            </a:r>
            <a:r>
              <a:rPr lang="pt-BR" b="1" i="1" dirty="0" smtClean="0">
                <a:solidFill>
                  <a:srgbClr val="002060"/>
                </a:solidFill>
                <a:effectLst>
                  <a:outerShdw blurRad="38100" dist="38100" dir="2700000" algn="tl">
                    <a:srgbClr val="000000">
                      <a:alpha val="43137"/>
                    </a:srgbClr>
                  </a:outerShdw>
                </a:effectLst>
              </a:rPr>
              <a:t>reyre</a:t>
            </a:r>
            <a:br>
              <a:rPr lang="pt-BR" b="1" i="1" dirty="0" smtClean="0">
                <a:solidFill>
                  <a:srgbClr val="002060"/>
                </a:solidFill>
                <a:effectLst>
                  <a:outerShdw blurRad="38100" dist="38100" dir="2700000" algn="tl">
                    <a:srgbClr val="000000">
                      <a:alpha val="43137"/>
                    </a:srgbClr>
                  </a:outerShdw>
                </a:effectLst>
              </a:rPr>
            </a:br>
            <a:r>
              <a:rPr lang="pt-BR" b="1" i="1" dirty="0" smtClean="0">
                <a:solidFill>
                  <a:srgbClr val="002060"/>
                </a:solidFill>
                <a:effectLst>
                  <a:outerShdw blurRad="38100" dist="38100" dir="2700000" algn="tl">
                    <a:srgbClr val="000000">
                      <a:alpha val="43137"/>
                    </a:srgbClr>
                  </a:outerShdw>
                </a:effectLst>
              </a:rPr>
              <a:t>Casa Grande e senzala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4400" b="1" i="1" dirty="0" smtClean="0">
                <a:solidFill>
                  <a:srgbClr val="00B0F0"/>
                </a:solidFill>
                <a:effectLst>
                  <a:outerShdw blurRad="38100" dist="38100" dir="2700000" algn="tl">
                    <a:srgbClr val="000000">
                      <a:alpha val="43137"/>
                    </a:srgbClr>
                  </a:outerShdw>
                </a:effectLst>
              </a:rPr>
              <a:t> </a:t>
            </a:r>
            <a:r>
              <a:rPr lang="pt-BR" sz="4400" b="1" i="1" dirty="0">
                <a:solidFill>
                  <a:srgbClr val="00B0F0"/>
                </a:solidFill>
                <a:effectLst>
                  <a:outerShdw blurRad="38100" dist="38100" dir="2700000" algn="tl">
                    <a:srgbClr val="000000">
                      <a:alpha val="43137"/>
                    </a:srgbClr>
                  </a:outerShdw>
                </a:effectLst>
              </a:rPr>
              <a:t>Características gerais da colonização portuguesa do Brasil</a:t>
            </a:r>
            <a:r>
              <a:rPr lang="pt-BR" sz="4400" b="1" i="1" dirty="0" smtClean="0">
                <a:solidFill>
                  <a:srgbClr val="00B0F0"/>
                </a:solidFill>
                <a:effectLst>
                  <a:outerShdw blurRad="38100" dist="38100" dir="2700000" algn="tl">
                    <a:srgbClr val="000000">
                      <a:alpha val="43137"/>
                    </a:srgbClr>
                  </a:outerShdw>
                </a:effectLst>
              </a:rPr>
              <a:t>:</a:t>
            </a:r>
            <a:endParaRPr lang="pt-BR" sz="4400" b="1" i="1" dirty="0">
              <a:solidFill>
                <a:srgbClr val="00B0F0"/>
              </a:solidFill>
              <a:effectLst>
                <a:outerShdw blurRad="38100" dist="38100" dir="2700000" algn="tl">
                  <a:srgbClr val="000000">
                    <a:alpha val="43137"/>
                  </a:srgbClr>
                </a:outerShdw>
              </a:effectLst>
            </a:endParaRPr>
          </a:p>
          <a:p>
            <a:pPr marL="0" indent="0" algn="just">
              <a:buNone/>
            </a:pPr>
            <a:r>
              <a:rPr lang="pt-BR" sz="4400" b="1" i="1" dirty="0" smtClean="0">
                <a:solidFill>
                  <a:srgbClr val="00B0F0"/>
                </a:solidFill>
                <a:effectLst>
                  <a:outerShdw blurRad="38100" dist="38100" dir="2700000" algn="tl">
                    <a:srgbClr val="000000">
                      <a:alpha val="43137"/>
                    </a:srgbClr>
                  </a:outerShdw>
                </a:effectLst>
              </a:rPr>
              <a:t> </a:t>
            </a:r>
            <a:r>
              <a:rPr lang="pt-BR" sz="4400" b="1" i="1" dirty="0">
                <a:solidFill>
                  <a:srgbClr val="00B0F0"/>
                </a:solidFill>
                <a:effectLst>
                  <a:outerShdw blurRad="38100" dist="38100" dir="2700000" algn="tl">
                    <a:srgbClr val="000000">
                      <a:alpha val="43137"/>
                    </a:srgbClr>
                  </a:outerShdw>
                </a:effectLst>
              </a:rPr>
              <a:t>formação de uma </a:t>
            </a:r>
            <a:r>
              <a:rPr lang="pt-BR" sz="4400" b="1" i="1" dirty="0" smtClean="0">
                <a:solidFill>
                  <a:srgbClr val="00B0F0"/>
                </a:solidFill>
                <a:effectLst>
                  <a:outerShdw blurRad="38100" dist="38100" dir="2700000" algn="tl">
                    <a:srgbClr val="000000">
                      <a:alpha val="43137"/>
                    </a:srgbClr>
                  </a:outerShdw>
                </a:effectLst>
              </a:rPr>
              <a:t>sociedade </a:t>
            </a:r>
            <a:r>
              <a:rPr lang="pt-BR" sz="4400" b="1" i="1" dirty="0">
                <a:solidFill>
                  <a:srgbClr val="00B0F0"/>
                </a:solidFill>
                <a:effectLst>
                  <a:outerShdw blurRad="38100" dist="38100" dir="2700000" algn="tl">
                    <a:srgbClr val="000000">
                      <a:alpha val="43137"/>
                    </a:srgbClr>
                  </a:outerShdw>
                </a:effectLst>
              </a:rPr>
              <a:t>agrária, escravocrata e híbrida</a:t>
            </a:r>
          </a:p>
        </p:txBody>
      </p:sp>
    </p:spTree>
    <p:extLst>
      <p:ext uri="{BB962C8B-B14F-4D97-AF65-F5344CB8AC3E}">
        <p14:creationId xmlns:p14="http://schemas.microsoft.com/office/powerpoint/2010/main" val="25446051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Mercado de escravos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3"/>
            <a:ext cx="8208912"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9926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Os motivos da colonização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Somente a partir de 1532 é que se organizou econômica e civilmente a sociedade brasileira. Sua principal base foi a agricultura, ao contrário do que aconteceu com outras colônias espalhadas pelo mundo no mesmo período, e não pela atividade de extrativismo, mais lucrativa porém predatória.</a:t>
            </a:r>
          </a:p>
        </p:txBody>
      </p:sp>
    </p:spTree>
    <p:extLst>
      <p:ext uri="{BB962C8B-B14F-4D97-AF65-F5344CB8AC3E}">
        <p14:creationId xmlns:p14="http://schemas.microsoft.com/office/powerpoint/2010/main" val="36602963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Esta </a:t>
            </a:r>
            <a:r>
              <a:rPr lang="pt-BR" b="1" i="1" dirty="0">
                <a:solidFill>
                  <a:srgbClr val="00B0F0"/>
                </a:solidFill>
                <a:effectLst>
                  <a:outerShdw blurRad="38100" dist="38100" dir="2700000" algn="tl">
                    <a:srgbClr val="000000">
                      <a:alpha val="43137"/>
                    </a:srgbClr>
                  </a:outerShdw>
                </a:effectLst>
              </a:rPr>
              <a:t>não foi feita de forma aventureira, mas sim de forma a melhor aproveitar o território brasileiro com o mínimo custo e assentando-se nele, posto que se deu em grande parte de iniciativa particular, sem ampla ajuda do governo </a:t>
            </a:r>
            <a:r>
              <a:rPr lang="pt-BR" b="1" i="1" dirty="0" smtClean="0">
                <a:solidFill>
                  <a:srgbClr val="00B0F0"/>
                </a:solidFill>
                <a:effectLst>
                  <a:outerShdw blurRad="38100" dist="38100" dir="2700000" algn="tl">
                    <a:srgbClr val="000000">
                      <a:alpha val="43137"/>
                    </a:srgbClr>
                  </a:outerShdw>
                </a:effectLst>
              </a:rPr>
              <a:t>luso.</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680814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A formação social brasileira girou em torno da casa-grande. Lá que germinou muitos aspectos da cultura brasileira. E toda a estrutura em torno da casa-grande representa melhor que qualquer coisa as contradições da terra, convivendo em equilíbrio assimétrico entre o negro e o branco, o escravo e o senhor. Estes conviveram juntos dentro da casa-grande (serviços domésticos eram feitos por negros), palco mor dessa representação, ao qual até a Igreja Católica se submetia (havia uma capela nas casas-grandes, os padres vivam nas casas-grandes, alguns até como senhores de engenho).</a:t>
            </a:r>
          </a:p>
        </p:txBody>
      </p:sp>
    </p:spTree>
    <p:extLst>
      <p:ext uri="{BB962C8B-B14F-4D97-AF65-F5344CB8AC3E}">
        <p14:creationId xmlns:p14="http://schemas.microsoft.com/office/powerpoint/2010/main" val="13426387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70C0"/>
                </a:solidFill>
                <a:effectLst>
                  <a:outerShdw blurRad="38100" dist="38100" dir="2700000" algn="tl">
                    <a:srgbClr val="000000">
                      <a:alpha val="43137"/>
                    </a:srgbClr>
                  </a:outerShdw>
                </a:effectLst>
              </a:rPr>
              <a:t>A unificação do território nacional se deu em via da língua e da religião, considerada o cimento da sociedade, e muitas vezes foi conseguida á força. No Brasil não havia pureza de raças, uma vez que havia grande necessidade de ocupação territorial e colonização, se dando através da </a:t>
            </a:r>
            <a:r>
              <a:rPr lang="pt-BR" b="1" i="1" dirty="0" err="1">
                <a:solidFill>
                  <a:srgbClr val="0070C0"/>
                </a:solidFill>
                <a:effectLst>
                  <a:outerShdw blurRad="38100" dist="38100" dir="2700000" algn="tl">
                    <a:srgbClr val="000000">
                      <a:alpha val="43137"/>
                    </a:srgbClr>
                  </a:outerShdw>
                </a:effectLst>
              </a:rPr>
              <a:t>miscibilização</a:t>
            </a:r>
            <a:r>
              <a:rPr lang="pt-BR" b="1" i="1" dirty="0">
                <a:solidFill>
                  <a:srgbClr val="0070C0"/>
                </a:solidFill>
                <a:effectLst>
                  <a:outerShdw blurRad="38100" dist="38100" dir="2700000" algn="tl">
                    <a:srgbClr val="000000">
                      <a:alpha val="43137"/>
                    </a:srgbClr>
                  </a:outerShdw>
                </a:effectLst>
              </a:rPr>
              <a:t>, pois havia pouca gente no Brasil. Essa </a:t>
            </a:r>
            <a:r>
              <a:rPr lang="pt-BR" b="1" i="1" dirty="0" err="1">
                <a:solidFill>
                  <a:srgbClr val="0070C0"/>
                </a:solidFill>
                <a:effectLst>
                  <a:outerShdw blurRad="38100" dist="38100" dir="2700000" algn="tl">
                    <a:srgbClr val="000000">
                      <a:alpha val="43137"/>
                    </a:srgbClr>
                  </a:outerShdw>
                </a:effectLst>
              </a:rPr>
              <a:t>miscibilização</a:t>
            </a:r>
            <a:r>
              <a:rPr lang="pt-BR" b="1" i="1" dirty="0">
                <a:solidFill>
                  <a:srgbClr val="0070C0"/>
                </a:solidFill>
                <a:effectLst>
                  <a:outerShdw blurRad="38100" dist="38100" dir="2700000" algn="tl">
                    <a:srgbClr val="000000">
                      <a:alpha val="43137"/>
                    </a:srgbClr>
                  </a:outerShdw>
                </a:effectLst>
              </a:rPr>
              <a:t> pode ser confundida com </a:t>
            </a:r>
            <a:r>
              <a:rPr lang="pt-BR" b="1" i="1" dirty="0" err="1">
                <a:solidFill>
                  <a:srgbClr val="0070C0"/>
                </a:solidFill>
                <a:effectLst>
                  <a:outerShdw blurRad="38100" dist="38100" dir="2700000" algn="tl">
                    <a:srgbClr val="000000">
                      <a:alpha val="43137"/>
                    </a:srgbClr>
                  </a:outerShdw>
                </a:effectLst>
              </a:rPr>
              <a:t>sifilização</a:t>
            </a:r>
            <a:r>
              <a:rPr lang="pt-BR" b="1" i="1" dirty="0">
                <a:solidFill>
                  <a:srgbClr val="0070C0"/>
                </a:solidFill>
                <a:effectLst>
                  <a:outerShdw blurRad="38100" dist="38100" dir="2700000" algn="tl">
                    <a:srgbClr val="000000">
                      <a:alpha val="43137"/>
                    </a:srgbClr>
                  </a:outerShdw>
                </a:effectLst>
              </a:rPr>
              <a:t>, em termos de Brasil no período colonial, devido aos altos índices da doença no país com a chegada dos colonizadores. </a:t>
            </a:r>
          </a:p>
        </p:txBody>
      </p:sp>
    </p:spTree>
    <p:extLst>
      <p:ext uri="{BB962C8B-B14F-4D97-AF65-F5344CB8AC3E}">
        <p14:creationId xmlns:p14="http://schemas.microsoft.com/office/powerpoint/2010/main" val="25738140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facilidade de miscibilidade do colonizador português foi explicada por Gilberto Freyre pelo fato do povo português ser um povo indefinido entra a Europa e a África, posto que Portugal foi invadida e dominada por mouros. Essa indefinição gerou o hibridismo português, que contribuiu em larga escala para a adaptação e colonização portuguesa do Brasil.</a:t>
            </a:r>
          </a:p>
        </p:txBody>
      </p:sp>
    </p:spTree>
    <p:extLst>
      <p:ext uri="{BB962C8B-B14F-4D97-AF65-F5344CB8AC3E}">
        <p14:creationId xmlns:p14="http://schemas.microsoft.com/office/powerpoint/2010/main" val="25346007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Pode se dizer enfim, que o grande trunfo do colonizador português foi sua mobilidade, pois apesar das enormes dificuldades impostas, este conseguiu sobreviver, colonizar e unificar essa enorme colônia em condições adversas, coisa que muitos povos europeus não teriam condições de realizar.</a:t>
            </a:r>
          </a:p>
          <a:p>
            <a:pPr marL="0" indent="0">
              <a:buNone/>
            </a:pPr>
            <a:endParaRPr lang="pt-BR" dirty="0"/>
          </a:p>
        </p:txBody>
      </p:sp>
    </p:spTree>
    <p:extLst>
      <p:ext uri="{BB962C8B-B14F-4D97-AF65-F5344CB8AC3E}">
        <p14:creationId xmlns:p14="http://schemas.microsoft.com/office/powerpoint/2010/main" val="35410508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fontScale="92500"/>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O indígena na formação da família </a:t>
            </a:r>
            <a:r>
              <a:rPr lang="pt-BR" b="1" i="1" dirty="0" smtClean="0">
                <a:solidFill>
                  <a:srgbClr val="00B0F0"/>
                </a:solidFill>
                <a:effectLst>
                  <a:outerShdw blurRad="38100" dist="38100" dir="2700000" algn="tl">
                    <a:srgbClr val="000000">
                      <a:alpha val="43137"/>
                    </a:srgbClr>
                  </a:outerShdw>
                </a:effectLst>
              </a:rPr>
              <a:t>brasileira.</a:t>
            </a:r>
          </a:p>
          <a:p>
            <a:pPr marL="0" indent="0" algn="just">
              <a:buNone/>
            </a:pPr>
            <a:r>
              <a:rPr lang="pt-BR" b="1" i="1" dirty="0">
                <a:solidFill>
                  <a:srgbClr val="00B0F0"/>
                </a:solidFill>
                <a:effectLst>
                  <a:outerShdw blurRad="38100" dist="38100" dir="2700000" algn="tl">
                    <a:srgbClr val="000000">
                      <a:alpha val="43137"/>
                    </a:srgbClr>
                  </a:outerShdw>
                </a:effectLst>
              </a:rPr>
              <a:t>A chegada dos europeus á América desmantelou toda e estrutura social e econômica antes aqui predominante, desarticulando as bases da sociedade indígena. Essa degradação ao contato com os brancos, segundo Gilberto Freyre, é o resultado natural do encontro de uma sociedade de cultura mais avançada com uma de cultura menos avançada.</a:t>
            </a:r>
          </a:p>
        </p:txBody>
      </p:sp>
    </p:spTree>
    <p:extLst>
      <p:ext uri="{BB962C8B-B14F-4D97-AF65-F5344CB8AC3E}">
        <p14:creationId xmlns:p14="http://schemas.microsoft.com/office/powerpoint/2010/main" val="11354222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relação dos portugueses com os índios no Brasil foi o que podemos chamar de mais branda do que o ocorrido nas colônias espanholas. Isso mais pela necessidade portuguesa de povoar o país e utilizá-los como escravos em plantações, onde a exploração do trabalho se diferenciava da exploração para o extrativismo preferido na colonização espanhol.</a:t>
            </a:r>
          </a:p>
        </p:txBody>
      </p:sp>
    </p:spTree>
    <p:extLst>
      <p:ext uri="{BB962C8B-B14F-4D97-AF65-F5344CB8AC3E}">
        <p14:creationId xmlns:p14="http://schemas.microsoft.com/office/powerpoint/2010/main" val="21992808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dirty="0"/>
              <a:t> </a:t>
            </a:r>
            <a:r>
              <a:rPr lang="pt-BR" b="1" i="1" dirty="0">
                <a:solidFill>
                  <a:srgbClr val="00B0F0"/>
                </a:solidFill>
                <a:effectLst>
                  <a:outerShdw blurRad="38100" dist="38100" dir="2700000" algn="tl">
                    <a:srgbClr val="000000">
                      <a:alpha val="43137"/>
                    </a:srgbClr>
                  </a:outerShdw>
                </a:effectLst>
              </a:rPr>
              <a:t>O extermínio dos índios não se deu de forma tão brutal quanto o extermínio à espanhola. Ficou escondido na reviravolta cultural que sofreram os índios no Brasil. Seja pelas mãos dos senhores de engenho, ou pelos jesuítas, seus costumes foram sendo reduzidos, batiam de frente com os costumes europeus que tentava se implantar aqui, acarretando no extermínio da população e da cultura indígena. Era o choque do imperialismo português com o comunismo indígena.</a:t>
            </a:r>
          </a:p>
        </p:txBody>
      </p:sp>
    </p:spTree>
    <p:extLst>
      <p:ext uri="{BB962C8B-B14F-4D97-AF65-F5344CB8AC3E}">
        <p14:creationId xmlns:p14="http://schemas.microsoft.com/office/powerpoint/2010/main" val="19455039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Os jesuítas foram os que melhor conseguiram estabelecer relações com os índios nessa época. Essas relações eram dificultadas pelo enorme número de tribos, costumes e idiomas presentes no Brasil naquela época. Pra facilitar a comunicação o tupi-guarani foi o artifício utilizado para a unificação da identidade indígena pelos jesuítas.</a:t>
            </a:r>
          </a:p>
        </p:txBody>
      </p:sp>
    </p:spTree>
    <p:extLst>
      <p:ext uri="{BB962C8B-B14F-4D97-AF65-F5344CB8AC3E}">
        <p14:creationId xmlns:p14="http://schemas.microsoft.com/office/powerpoint/2010/main" val="36821374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cultura indígena era muito rica. A parte religiosa dessa cultura era cheia de magia e ritos, que muitas vezes os padres não aceitavam e proibiam-nos. Mesmo quando catequizados, os índios não perderam alguns de seus traços fundamentais.</a:t>
            </a:r>
          </a:p>
        </p:txBody>
      </p:sp>
    </p:spTree>
    <p:extLst>
      <p:ext uri="{BB962C8B-B14F-4D97-AF65-F5344CB8AC3E}">
        <p14:creationId xmlns:p14="http://schemas.microsoft.com/office/powerpoint/2010/main" val="11448813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É o caso da relação de íntima religiosidade entre as pessoas e os santos. No folclore, muitas lendas indígenas persistem. A </a:t>
            </a:r>
            <a:r>
              <a:rPr lang="pt-BR" b="1" i="1" dirty="0" err="1">
                <a:solidFill>
                  <a:srgbClr val="00B0F0"/>
                </a:solidFill>
                <a:effectLst>
                  <a:outerShdw blurRad="38100" dist="38100" dir="2700000" algn="tl">
                    <a:srgbClr val="000000">
                      <a:alpha val="43137"/>
                    </a:srgbClr>
                  </a:outerShdw>
                </a:effectLst>
              </a:rPr>
              <a:t>humanificação</a:t>
            </a:r>
            <a:r>
              <a:rPr lang="pt-BR" b="1" i="1" dirty="0">
                <a:solidFill>
                  <a:srgbClr val="00B0F0"/>
                </a:solidFill>
                <a:effectLst>
                  <a:outerShdw blurRad="38100" dist="38100" dir="2700000" algn="tl">
                    <a:srgbClr val="000000">
                      <a:alpha val="43137"/>
                    </a:srgbClr>
                  </a:outerShdw>
                </a:effectLst>
              </a:rPr>
              <a:t> de animais, os cruzamentos entre estes, gerariam seres dotados de poderes extras que povoam as lendas animalistas indígenas. Entre os ritos, podemos incluir a passagem para a vida adulta, realizada no início da puberdade.</a:t>
            </a:r>
          </a:p>
        </p:txBody>
      </p:sp>
    </p:spTree>
    <p:extLst>
      <p:ext uri="{BB962C8B-B14F-4D97-AF65-F5344CB8AC3E}">
        <p14:creationId xmlns:p14="http://schemas.microsoft.com/office/powerpoint/2010/main" val="3028668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O trabalho agrícola em uma aldeia indígena era, geralmente, realizado por mulheres, enquanto os homens eram responsáveis pela caça. Os índios viviam de forma sedentária. Com a chegada e ocupação dos portugueses, foram muito importantes nas bandeiras e na defesa do território nacional de embarcações piratas, por exemplo. Os índios conheciam o território como ninguém, viabilizando assim a exploração nacional. Porém, pelo fato dos índios brasileiros eram nômades, não se adaptaram à agricultura de monocultura</a:t>
            </a:r>
            <a:r>
              <a:rPr lang="pt-BR" dirty="0">
                <a:solidFill>
                  <a:srgbClr val="0070C0"/>
                </a:solidFill>
              </a:rPr>
              <a:t>.</a:t>
            </a:r>
          </a:p>
        </p:txBody>
      </p:sp>
    </p:spTree>
    <p:extLst>
      <p:ext uri="{BB962C8B-B14F-4D97-AF65-F5344CB8AC3E}">
        <p14:creationId xmlns:p14="http://schemas.microsoft.com/office/powerpoint/2010/main" val="11861427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70C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Andavam sempre nuas e se ofereciam aos portugueses recém chegados, pois em muitas tribos os portugueses eram vistos quase como deuses, e essa seria a natural obrigação das índias. O índio não tinha também tanta noção de sexualidade, segundo Freyre. A poligamia era comum entre os índios, que achavam natural essas relações, pelas quais os conquistadores portugueses não estavam acostumados, e se viram vislumbrados.</a:t>
            </a:r>
          </a:p>
        </p:txBody>
      </p:sp>
    </p:spTree>
    <p:extLst>
      <p:ext uri="{BB962C8B-B14F-4D97-AF65-F5344CB8AC3E}">
        <p14:creationId xmlns:p14="http://schemas.microsoft.com/office/powerpoint/2010/main" val="34968425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Com os portugueses vieram também as doenças. A mortalidade infantil cresceu vertiginosamente. A sífilis também. A higiene do índio também foi drasticamente reduzida, ou pelo menos convertida a padrões ultramarinos. Persiste até hoje o conhecimento médico indígena, dos chazinhos e das ervas </a:t>
            </a:r>
            <a:r>
              <a:rPr lang="pt-BR" b="1" i="1" dirty="0" smtClean="0">
                <a:solidFill>
                  <a:srgbClr val="00B0F0"/>
                </a:solidFill>
                <a:effectLst>
                  <a:outerShdw blurRad="38100" dist="38100" dir="2700000" algn="tl">
                    <a:srgbClr val="000000">
                      <a:alpha val="43137"/>
                    </a:srgbClr>
                  </a:outerShdw>
                </a:effectLst>
              </a:rPr>
              <a:t>milagrosas, </a:t>
            </a:r>
            <a:r>
              <a:rPr lang="pt-BR" b="1" i="1" dirty="0">
                <a:solidFill>
                  <a:srgbClr val="00B0F0"/>
                </a:solidFill>
                <a:effectLst>
                  <a:outerShdw blurRad="38100" dist="38100" dir="2700000" algn="tl">
                    <a:srgbClr val="000000">
                      <a:alpha val="43137"/>
                    </a:srgbClr>
                  </a:outerShdw>
                </a:effectLst>
              </a:rPr>
              <a:t>chegando a ser considerado superior ao dos médicos lusos e dominadores da ciência.</a:t>
            </a:r>
          </a:p>
          <a:p>
            <a:pPr marL="0" indent="0" algn="just">
              <a:buNone/>
            </a:pPr>
            <a:r>
              <a:rPr lang="pt-BR" b="1" i="1" dirty="0">
                <a:solidFill>
                  <a:srgbClr val="00B0F0"/>
                </a:solidFill>
                <a:effectLst>
                  <a:outerShdw blurRad="38100" dist="38100" dir="2700000" algn="tl">
                    <a:srgbClr val="000000">
                      <a:alpha val="43137"/>
                    </a:srgbClr>
                  </a:outerShdw>
                </a:effectLst>
              </a:rPr>
              <a:t>Foram várias as contribuições indígenas na cultura e colonização brasileira. Dentre elas podemos destacar a higiene e a dieta indígena, com peixes e frutas, que persistem até hoje</a:t>
            </a:r>
            <a:r>
              <a:rPr lang="pt-BR" b="1" i="1" dirty="0" smtClean="0">
                <a:solidFill>
                  <a:srgbClr val="00B0F0"/>
                </a:solidFill>
                <a:effectLst>
                  <a:outerShdw blurRad="38100" dist="38100" dir="2700000" algn="tl">
                    <a:srgbClr val="000000">
                      <a:alpha val="43137"/>
                    </a:srgbClr>
                  </a:outerShdw>
                </a:effectLst>
              </a:rPr>
              <a:t>.</a:t>
            </a:r>
          </a:p>
          <a:p>
            <a:pPr marL="0" indent="0" algn="just">
              <a:buNone/>
            </a:pPr>
            <a:r>
              <a:rPr lang="pt-BR" sz="1400" dirty="0"/>
              <a:t>http://viniciushelp.blogspot.com.br/2011/05/resumo-do-casa-grande-e-senzala.html</a:t>
            </a:r>
          </a:p>
        </p:txBody>
      </p:sp>
    </p:spTree>
    <p:extLst>
      <p:ext uri="{BB962C8B-B14F-4D97-AF65-F5344CB8AC3E}">
        <p14:creationId xmlns:p14="http://schemas.microsoft.com/office/powerpoint/2010/main" val="34342023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SÉRGIO BUARQUE DE HOLANDA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r>
              <a:rPr lang="pt-BR" b="1" i="1" dirty="0" smtClean="0">
                <a:solidFill>
                  <a:srgbClr val="00B0F0"/>
                </a:solidFill>
                <a:effectLst>
                  <a:outerShdw blurRad="38100" dist="38100" dir="2700000" algn="tl">
                    <a:srgbClr val="000000">
                      <a:alpha val="43137"/>
                    </a:srgbClr>
                  </a:outerShdw>
                </a:effectLst>
              </a:rPr>
              <a:t>Sérgio </a:t>
            </a:r>
            <a:r>
              <a:rPr lang="pt-BR" b="1" i="1" dirty="0">
                <a:solidFill>
                  <a:srgbClr val="00B0F0"/>
                </a:solidFill>
                <a:effectLst>
                  <a:outerShdw blurRad="38100" dist="38100" dir="2700000" algn="tl">
                    <a:srgbClr val="000000">
                      <a:alpha val="43137"/>
                    </a:srgbClr>
                  </a:outerShdw>
                </a:effectLst>
              </a:rPr>
              <a:t>Buarque de Holanda, ao lado de Gilberto Freyre e Caio Prado Júnior, é considerado como um dos principais ideólogos e pensadores do Brasil.</a:t>
            </a:r>
          </a:p>
          <a:p>
            <a:pPr marL="0" indent="0">
              <a:buNone/>
            </a:pPr>
            <a:endParaRPr lang="pt-BR" dirty="0"/>
          </a:p>
        </p:txBody>
      </p:sp>
    </p:spTree>
    <p:extLst>
      <p:ext uri="{BB962C8B-B14F-4D97-AF65-F5344CB8AC3E}">
        <p14:creationId xmlns:p14="http://schemas.microsoft.com/office/powerpoint/2010/main" val="8118047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r>
              <a:rPr lang="pt-BR" b="1" i="1" dirty="0">
                <a:solidFill>
                  <a:srgbClr val="00B0F0"/>
                </a:solidFill>
                <a:effectLst>
                  <a:outerShdw blurRad="38100" dist="38100" dir="2700000" algn="tl">
                    <a:srgbClr val="000000">
                      <a:alpha val="43137"/>
                    </a:srgbClr>
                  </a:outerShdw>
                </a:effectLst>
              </a:rPr>
              <a:t>Raízes do Brasil, sua principal obra, foi publicada em 1936, e causou grande impacto.</a:t>
            </a: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Três anos antes, Gilberto Freyre havia revolucionado a historiografia brasileira ao lançar Casa Grande e Senzala.</a:t>
            </a:r>
          </a:p>
          <a:p>
            <a:pPr marL="0" indent="0">
              <a:buNone/>
            </a:pPr>
            <a:endParaRPr lang="pt-BR" dirty="0"/>
          </a:p>
        </p:txBody>
      </p:sp>
    </p:spTree>
    <p:extLst>
      <p:ext uri="{BB962C8B-B14F-4D97-AF65-F5344CB8AC3E}">
        <p14:creationId xmlns:p14="http://schemas.microsoft.com/office/powerpoint/2010/main" val="3559141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Em seu livro, Buarque discute o choque entre a tradição e a modernidade na sociedade brasileira.</a:t>
            </a:r>
          </a:p>
          <a:p>
            <a:pPr marL="0" indent="0" algn="just">
              <a:buNone/>
            </a:pPr>
            <a:r>
              <a:rPr lang="pt-BR" b="1" i="1" dirty="0">
                <a:solidFill>
                  <a:srgbClr val="00B0F0"/>
                </a:solidFill>
                <a:effectLst>
                  <a:outerShdw blurRad="38100" dist="38100" dir="2700000" algn="tl">
                    <a:srgbClr val="000000">
                      <a:alpha val="43137"/>
                    </a:srgbClr>
                  </a:outerShdw>
                </a:effectLst>
              </a:rPr>
              <a:t>Para isso, ele vai buscar nas raízes desta sociedade uma explicação para o atraso social existente no país, produzindo, ao mesmo tempo, hipóteses para uma possível superação deste retrocesso.</a:t>
            </a:r>
          </a:p>
          <a:p>
            <a:pPr marL="0" indent="0">
              <a:buNone/>
            </a:pPr>
            <a:endParaRPr lang="pt-BR" dirty="0"/>
          </a:p>
        </p:txBody>
      </p:sp>
    </p:spTree>
    <p:extLst>
      <p:ext uri="{BB962C8B-B14F-4D97-AF65-F5344CB8AC3E}">
        <p14:creationId xmlns:p14="http://schemas.microsoft.com/office/powerpoint/2010/main" val="42034536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Segundo </a:t>
            </a:r>
            <a:r>
              <a:rPr lang="pt-BR" b="1" i="1" dirty="0">
                <a:solidFill>
                  <a:srgbClr val="00B0F0"/>
                </a:solidFill>
                <a:effectLst>
                  <a:outerShdw blurRad="38100" dist="38100" dir="2700000" algn="tl">
                    <a:srgbClr val="000000">
                      <a:alpha val="43137"/>
                    </a:srgbClr>
                  </a:outerShdw>
                </a:effectLst>
              </a:rPr>
              <a:t>ele, a formação do Brasil contemporâneo está diretamente ligada às origens da sociedade brasileira, ou seja, está atrelada à colonização e ao seu legado cultural, político e institucional.</a:t>
            </a:r>
          </a:p>
          <a:p>
            <a:pPr marL="0" indent="0">
              <a:buNone/>
            </a:pPr>
            <a:endParaRPr lang="pt-BR" dirty="0"/>
          </a:p>
        </p:txBody>
      </p:sp>
    </p:spTree>
    <p:extLst>
      <p:ext uri="{BB962C8B-B14F-4D97-AF65-F5344CB8AC3E}">
        <p14:creationId xmlns:p14="http://schemas.microsoft.com/office/powerpoint/2010/main" val="13974513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Assim</a:t>
            </a:r>
            <a:r>
              <a:rPr lang="pt-BR" b="1" i="1" dirty="0">
                <a:solidFill>
                  <a:srgbClr val="00B0F0"/>
                </a:solidFill>
                <a:effectLst>
                  <a:outerShdw blurRad="38100" dist="38100" dir="2700000" algn="tl">
                    <a:srgbClr val="000000">
                      <a:alpha val="43137"/>
                    </a:srgbClr>
                  </a:outerShdw>
                </a:effectLst>
              </a:rPr>
              <a:t>, o tradicionalismo da política brasileira vem de seu passado ibérico, ou seja, de suas raízes.</a:t>
            </a:r>
          </a:p>
          <a:p>
            <a:pPr marL="0" indent="0">
              <a:buNone/>
            </a:pPr>
            <a:endParaRPr lang="pt-BR" dirty="0"/>
          </a:p>
        </p:txBody>
      </p:sp>
    </p:spTree>
    <p:extLst>
      <p:ext uri="{BB962C8B-B14F-4D97-AF65-F5344CB8AC3E}">
        <p14:creationId xmlns:p14="http://schemas.microsoft.com/office/powerpoint/2010/main" val="11909937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6"/>
            <a:ext cx="8229600" cy="706092"/>
          </a:xfrm>
        </p:spPr>
        <p:txBody>
          <a:bodyPr>
            <a:normAutofit fontScale="90000"/>
          </a:bodyPr>
          <a:lstStyle/>
          <a:p>
            <a:endParaRPr lang="pt-BR" dirty="0"/>
          </a:p>
        </p:txBody>
      </p:sp>
      <p:sp>
        <p:nvSpPr>
          <p:cNvPr id="3" name="Espaço Reservado para Conteúdo 2"/>
          <p:cNvSpPr>
            <a:spLocks noGrp="1"/>
          </p:cNvSpPr>
          <p:nvPr>
            <p:ph idx="1"/>
          </p:nvPr>
        </p:nvSpPr>
        <p:spPr>
          <a:xfrm>
            <a:off x="457200" y="1628800"/>
            <a:ext cx="8229600" cy="4497363"/>
          </a:xfrm>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Percebe Sérgio que a modernização é impedida pela herança de uma tradição ibérica e que a absorção das instituições portuguesas, dotadas de uma historicidade própria traz consigo uma incompatibilidade com o ideal de desenvolvimento democrático e modernizado, evidenciando uma incapacidade de mudança adaptativa às necessidades existentes. É através desta compreensão que ele formula alguns conceitos fundamentais em sua obra.</a:t>
            </a:r>
          </a:p>
          <a:p>
            <a:pPr marL="0" indent="0">
              <a:buNone/>
            </a:pPr>
            <a:endParaRPr lang="pt-BR" dirty="0"/>
          </a:p>
        </p:txBody>
      </p:sp>
    </p:spTree>
    <p:extLst>
      <p:ext uri="{BB962C8B-B14F-4D97-AF65-F5344CB8AC3E}">
        <p14:creationId xmlns:p14="http://schemas.microsoft.com/office/powerpoint/2010/main" val="196967805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sz="4000" b="1" i="1" dirty="0" smtClean="0">
                <a:solidFill>
                  <a:srgbClr val="00B0F0"/>
                </a:solidFill>
                <a:effectLst>
                  <a:outerShdw blurRad="38100" dist="38100" dir="2700000" algn="tl">
                    <a:srgbClr val="000000">
                      <a:alpha val="43137"/>
                    </a:srgbClr>
                  </a:outerShdw>
                </a:effectLst>
              </a:rPr>
              <a:t>O </a:t>
            </a:r>
            <a:r>
              <a:rPr lang="pt-BR" sz="4000" b="1" i="1" dirty="0">
                <a:solidFill>
                  <a:srgbClr val="00B0F0"/>
                </a:solidFill>
                <a:effectLst>
                  <a:outerShdw blurRad="38100" dist="38100" dir="2700000" algn="tl">
                    <a:srgbClr val="000000">
                      <a:alpha val="43137"/>
                    </a:srgbClr>
                  </a:outerShdw>
                </a:effectLst>
              </a:rPr>
              <a:t>primeiro conceito que ele usa para explicar a sociedade através de suas origens é a cultura da personalidade. </a:t>
            </a:r>
          </a:p>
          <a:p>
            <a:pPr marL="0" indent="0">
              <a:buNone/>
            </a:pPr>
            <a:endParaRPr lang="pt-B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38711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Para </a:t>
            </a:r>
            <a:r>
              <a:rPr lang="pt-BR" b="1" i="1" dirty="0">
                <a:solidFill>
                  <a:srgbClr val="00B0F0"/>
                </a:solidFill>
                <a:effectLst>
                  <a:outerShdw blurRad="38100" dist="38100" dir="2700000" algn="tl">
                    <a:srgbClr val="000000">
                      <a:alpha val="43137"/>
                    </a:srgbClr>
                  </a:outerShdw>
                </a:effectLst>
              </a:rPr>
              <a:t>ele, a cultura da personalidade é a da frouxidão de laços sociais que implicam em formas de organização solidária e ordenada.</a:t>
            </a:r>
          </a:p>
          <a:p>
            <a:pPr marL="0" indent="0" algn="just">
              <a:buNone/>
            </a:pPr>
            <a:r>
              <a:rPr lang="pt-BR" b="1" i="1" dirty="0">
                <a:solidFill>
                  <a:srgbClr val="00B0F0"/>
                </a:solidFill>
                <a:effectLst>
                  <a:outerShdw blurRad="38100" dist="38100" dir="2700000" algn="tl">
                    <a:srgbClr val="000000">
                      <a:alpha val="43137"/>
                    </a:srgbClr>
                  </a:outerShdw>
                </a:effectLst>
              </a:rPr>
              <a:t>Sociedade sem regras, sem organização, sem projeção de futuro.</a:t>
            </a:r>
          </a:p>
          <a:p>
            <a:pPr marL="0" indent="0">
              <a:buNone/>
            </a:pPr>
            <a:endParaRPr lang="pt-BR" dirty="0"/>
          </a:p>
        </p:txBody>
      </p:sp>
    </p:spTree>
    <p:extLst>
      <p:ext uri="{BB962C8B-B14F-4D97-AF65-F5344CB8AC3E}">
        <p14:creationId xmlns:p14="http://schemas.microsoft.com/office/powerpoint/2010/main" val="28617207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r>
              <a:rPr lang="pt-BR" b="1" i="1" dirty="0" smtClean="0">
                <a:solidFill>
                  <a:srgbClr val="00B0F0"/>
                </a:solidFill>
                <a:effectLst>
                  <a:outerShdw blurRad="38100" dist="38100" dir="2700000" algn="tl">
                    <a:srgbClr val="000000">
                      <a:alpha val="43137"/>
                    </a:srgbClr>
                  </a:outerShdw>
                </a:effectLst>
              </a:rPr>
              <a:t>É </a:t>
            </a:r>
            <a:r>
              <a:rPr lang="pt-BR" b="1" i="1" dirty="0">
                <a:solidFill>
                  <a:srgbClr val="00B0F0"/>
                </a:solidFill>
                <a:effectLst>
                  <a:outerShdw blurRad="38100" dist="38100" dir="2700000" algn="tl">
                    <a:srgbClr val="000000">
                      <a:alpha val="43137"/>
                    </a:srgbClr>
                  </a:outerShdw>
                </a:effectLst>
              </a:rPr>
              <a:t>uma cultura que atribui valor ao indivíduo autônomo e não à organização espontânea, formada pela coesão social. Por sua vez, este predicado está intimamente ligado à outra herança ibérica, que é a repulsa ao trabalho.</a:t>
            </a:r>
          </a:p>
          <a:p>
            <a:pPr marL="0" indent="0">
              <a:buNone/>
            </a:pPr>
            <a:endParaRPr lang="pt-BR" dirty="0"/>
          </a:p>
        </p:txBody>
      </p:sp>
    </p:spTree>
    <p:extLst>
      <p:ext uri="{BB962C8B-B14F-4D97-AF65-F5344CB8AC3E}">
        <p14:creationId xmlns:p14="http://schemas.microsoft.com/office/powerpoint/2010/main" val="14289759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Segundo Holanda: “A carência desta moral do trabalho se ajusta bem a uma reduzida capacidade de organização social”. Efetivamente o esforço humilde, anônimo e desinteressado é agente poderoso de solidariedade dos interesses e, como tal, estimula a organização racional dos homens e sustenta – coesão entre eles.</a:t>
            </a:r>
          </a:p>
          <a:p>
            <a:pPr marL="0" indent="0">
              <a:buNone/>
            </a:pPr>
            <a:endParaRPr lang="pt-BR" dirty="0"/>
          </a:p>
        </p:txBody>
      </p:sp>
    </p:spTree>
    <p:extLst>
      <p:ext uri="{BB962C8B-B14F-4D97-AF65-F5344CB8AC3E}">
        <p14:creationId xmlns:p14="http://schemas.microsoft.com/office/powerpoint/2010/main" val="631353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Sérgio </a:t>
            </a:r>
            <a:r>
              <a:rPr lang="pt-BR" b="1" i="1" dirty="0">
                <a:solidFill>
                  <a:srgbClr val="00B0F0"/>
                </a:solidFill>
                <a:effectLst>
                  <a:outerShdw blurRad="38100" dist="38100" dir="2700000" algn="tl">
                    <a:srgbClr val="000000">
                      <a:alpha val="43137"/>
                    </a:srgbClr>
                  </a:outerShdw>
                </a:effectLst>
              </a:rPr>
              <a:t>Buarque aborda que as relações em Portugal não advêm do mérito, mas sim do privilégio, status.</a:t>
            </a:r>
          </a:p>
          <a:p>
            <a:pPr marL="0" indent="0">
              <a:buNone/>
            </a:pPr>
            <a:endParaRPr lang="pt-BR" dirty="0"/>
          </a:p>
        </p:txBody>
      </p:sp>
    </p:spTree>
    <p:extLst>
      <p:ext uri="{BB962C8B-B14F-4D97-AF65-F5344CB8AC3E}">
        <p14:creationId xmlns:p14="http://schemas.microsoft.com/office/powerpoint/2010/main" val="36540471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segunda característica fundamental ao entendimento da sociedade contemporânea através de suas raízes é a ética da aventura. É através desta análise que Sérgio Buarque explica como ocorreu a exploração das terras portuguesas no novo mundo.</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a:solidFill>
                  <a:srgbClr val="00B0F0"/>
                </a:solidFill>
                <a:effectLst>
                  <a:outerShdw blurRad="38100" dist="38100" dir="2700000" algn="tl">
                    <a:srgbClr val="000000">
                      <a:alpha val="43137"/>
                    </a:srgbClr>
                  </a:outerShdw>
                </a:effectLst>
              </a:rPr>
              <a:t>Espírito aventureiro</a:t>
            </a:r>
          </a:p>
          <a:p>
            <a:pPr marL="0" indent="0">
              <a:buNone/>
            </a:pPr>
            <a:endParaRPr lang="pt-BR" dirty="0"/>
          </a:p>
        </p:txBody>
      </p:sp>
    </p:spTree>
    <p:extLst>
      <p:ext uri="{BB962C8B-B14F-4D97-AF65-F5344CB8AC3E}">
        <p14:creationId xmlns:p14="http://schemas.microsoft.com/office/powerpoint/2010/main" val="389389690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r>
              <a:rPr lang="pt-BR" b="1" i="1" dirty="0" smtClean="0">
                <a:solidFill>
                  <a:srgbClr val="00B0F0"/>
                </a:solidFill>
                <a:effectLst>
                  <a:outerShdw blurRad="38100" dist="38100" dir="2700000" algn="tl">
                    <a:srgbClr val="000000">
                      <a:alpha val="43137"/>
                    </a:srgbClr>
                  </a:outerShdw>
                </a:effectLst>
              </a:rPr>
              <a:t>Também </a:t>
            </a:r>
            <a:r>
              <a:rPr lang="pt-BR" b="1" i="1" dirty="0">
                <a:solidFill>
                  <a:srgbClr val="00B0F0"/>
                </a:solidFill>
                <a:effectLst>
                  <a:outerShdw blurRad="38100" dist="38100" dir="2700000" algn="tl">
                    <a:srgbClr val="000000">
                      <a:alpha val="43137"/>
                    </a:srgbClr>
                  </a:outerShdw>
                </a:effectLst>
              </a:rPr>
              <a:t>é através deste princípio que ele exibe a figura do aventureiro e do trabalhador.</a:t>
            </a:r>
          </a:p>
          <a:p>
            <a:pPr marL="0" indent="0">
              <a:buNone/>
            </a:pPr>
            <a:endParaRPr lang="pt-BR" dirty="0"/>
          </a:p>
        </p:txBody>
      </p:sp>
    </p:spTree>
    <p:extLst>
      <p:ext uri="{BB962C8B-B14F-4D97-AF65-F5344CB8AC3E}">
        <p14:creationId xmlns:p14="http://schemas.microsoft.com/office/powerpoint/2010/main" val="24914214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Para esse estudioso, a colonização do Brasil foi promovida pelo espírito do português aventureiro, que exibe a modalidade e adaptabilidade, que nega a estabilidade e o planejamento que corrobora com a cultura do ócio e se distingue do tipo trabalhador e de sua ética do trabalho, que preza pelo tipo “espaço sem perspectiva de rápido proveito material”.</a:t>
            </a:r>
          </a:p>
          <a:p>
            <a:pPr marL="0" indent="0">
              <a:buNone/>
            </a:pPr>
            <a:endParaRPr lang="pt-BR" dirty="0"/>
          </a:p>
        </p:txBody>
      </p:sp>
    </p:spTree>
    <p:extLst>
      <p:ext uri="{BB962C8B-B14F-4D97-AF65-F5344CB8AC3E}">
        <p14:creationId xmlns:p14="http://schemas.microsoft.com/office/powerpoint/2010/main" val="22292615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Ao comparar as cidades brasileiras com as espanholas, define que o espanhol é um ladrilhador, que constrói suas cidades de forma a racionalizar o espaço. Ao contrário, o português é apenas um semeador. “Que sai semeando cidades irregulares que se confundem com a paisagem.”</a:t>
            </a:r>
          </a:p>
          <a:p>
            <a:pPr marL="0" indent="0" algn="just">
              <a:buNone/>
            </a:pPr>
            <a:r>
              <a:rPr lang="pt-BR" b="1" i="1" dirty="0">
                <a:solidFill>
                  <a:srgbClr val="00B0F0"/>
                </a:solidFill>
                <a:effectLst>
                  <a:outerShdw blurRad="38100" dist="38100" dir="2700000" algn="tl">
                    <a:srgbClr val="000000">
                      <a:alpha val="43137"/>
                    </a:srgbClr>
                  </a:outerShdw>
                </a:effectLst>
              </a:rPr>
              <a:t>Espanhol – praça pública é origem da cidade</a:t>
            </a:r>
          </a:p>
          <a:p>
            <a:pPr marL="0" indent="0">
              <a:buNone/>
            </a:pPr>
            <a:endParaRPr lang="pt-BR" dirty="0"/>
          </a:p>
        </p:txBody>
      </p:sp>
    </p:spTree>
    <p:extLst>
      <p:ext uri="{BB962C8B-B14F-4D97-AF65-F5344CB8AC3E}">
        <p14:creationId xmlns:p14="http://schemas.microsoft.com/office/powerpoint/2010/main" val="218445785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Seguindo a análise feita por Sérgio Buarque de Holanda, encontra-se o terceiro conceito por ele formulado: o ruralismo. É nesta característica </a:t>
            </a:r>
          </a:p>
          <a:p>
            <a:pPr marL="0" indent="0" algn="just">
              <a:buNone/>
            </a:pPr>
            <a:r>
              <a:rPr lang="pt-BR" b="1" i="1" dirty="0">
                <a:solidFill>
                  <a:srgbClr val="00B0F0"/>
                </a:solidFill>
                <a:effectLst>
                  <a:outerShdw blurRad="38100" dist="38100" dir="2700000" algn="tl">
                    <a:srgbClr val="000000">
                      <a:alpha val="43137"/>
                    </a:srgbClr>
                  </a:outerShdw>
                </a:effectLst>
              </a:rPr>
              <a:t>que aparece outro grande componente da sociedade brasileira: a família patriarcal.</a:t>
            </a:r>
          </a:p>
          <a:p>
            <a:pPr marL="0" indent="0">
              <a:buNone/>
            </a:pPr>
            <a:endParaRPr lang="pt-BR" dirty="0"/>
          </a:p>
        </p:txBody>
      </p:sp>
    </p:spTree>
    <p:extLst>
      <p:ext uri="{BB962C8B-B14F-4D97-AF65-F5344CB8AC3E}">
        <p14:creationId xmlns:p14="http://schemas.microsoft.com/office/powerpoint/2010/main" val="8209869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Ele ressalta que mesmo os intelectuais advêm do ruralismo, pois estes são filhos dos fazendeiros e que se “deram ao luxo” de ter ideias diferentes dos pais. Vale ressaltar que essas ideias novas dos intelectuais também remetem ao personalismo, ( </a:t>
            </a:r>
            <a:r>
              <a:rPr lang="pt-BR" sz="2400" b="1" i="1" dirty="0">
                <a:solidFill>
                  <a:srgbClr val="00B0F0"/>
                </a:solidFill>
                <a:effectLst>
                  <a:outerShdw blurRad="38100" dist="38100" dir="2700000" algn="tl">
                    <a:srgbClr val="000000">
                      <a:alpha val="43137"/>
                    </a:srgbClr>
                  </a:outerShdw>
                </a:effectLst>
              </a:rPr>
              <a:t>Visão particular das coisas de um ponto de vista muito pessoal</a:t>
            </a:r>
            <a:r>
              <a:rPr lang="pt-BR" b="1" i="1" dirty="0">
                <a:solidFill>
                  <a:srgbClr val="00B0F0"/>
                </a:solidFill>
                <a:effectLst>
                  <a:outerShdw blurRad="38100" dist="38100" dir="2700000" algn="tl">
                    <a:srgbClr val="000000">
                      <a:alpha val="43137"/>
                    </a:srgbClr>
                  </a:outerShdw>
                </a:effectLst>
              </a:rPr>
              <a:t>) pois não são cultuadas para colocá-las em prática, mas apenas para exibição do conhecimento como status.</a:t>
            </a:r>
          </a:p>
          <a:p>
            <a:pPr marL="0" indent="0">
              <a:buNone/>
            </a:pPr>
            <a:endParaRPr lang="pt-BR" dirty="0"/>
          </a:p>
        </p:txBody>
      </p:sp>
    </p:spTree>
    <p:extLst>
      <p:ext uri="{BB962C8B-B14F-4D97-AF65-F5344CB8AC3E}">
        <p14:creationId xmlns:p14="http://schemas.microsoft.com/office/powerpoint/2010/main" val="11323445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É </a:t>
            </a:r>
            <a:r>
              <a:rPr lang="pt-BR" b="1" i="1" dirty="0">
                <a:solidFill>
                  <a:srgbClr val="00B0F0"/>
                </a:solidFill>
                <a:effectLst>
                  <a:outerShdw blurRad="38100" dist="38100" dir="2700000" algn="tl">
                    <a:srgbClr val="000000">
                      <a:alpha val="43137"/>
                    </a:srgbClr>
                  </a:outerShdw>
                </a:effectLst>
              </a:rPr>
              <a:t>a partir dessa outra herança ibérica que Buarque propõe a quarta consideração sobre o tradicionalismo brasileiro: </a:t>
            </a:r>
            <a:r>
              <a:rPr lang="pt-BR" b="1" i="1" dirty="0">
                <a:solidFill>
                  <a:srgbClr val="FF0000"/>
                </a:solidFill>
                <a:effectLst>
                  <a:outerShdw blurRad="38100" dist="38100" dir="2700000" algn="tl">
                    <a:srgbClr val="000000">
                      <a:alpha val="43137"/>
                    </a:srgbClr>
                  </a:outerShdw>
                </a:effectLst>
              </a:rPr>
              <a:t>o homem cordial</a:t>
            </a:r>
            <a:r>
              <a:rPr lang="pt-BR" b="1" i="1" dirty="0">
                <a:solidFill>
                  <a:srgbClr val="00B0F0"/>
                </a:solidFill>
                <a:effectLst>
                  <a:outerShdw blurRad="38100" dist="38100" dir="2700000" algn="tl">
                    <a:srgbClr val="000000">
                      <a:alpha val="43137"/>
                    </a:srgbClr>
                  </a:outerShdw>
                </a:effectLst>
              </a:rPr>
              <a:t>.</a:t>
            </a:r>
          </a:p>
          <a:p>
            <a:pPr marL="0" indent="0">
              <a:buNone/>
            </a:pPr>
            <a:r>
              <a:rPr lang="pt-BR" sz="2000" dirty="0"/>
              <a:t>Cidade de Leitores trata do "homem cordial" de Raízes do Brasil - Parte 1</a:t>
            </a:r>
          </a:p>
          <a:p>
            <a:pPr marL="0" indent="0">
              <a:buNone/>
            </a:pPr>
            <a:r>
              <a:rPr lang="pt-BR" sz="2000" dirty="0">
                <a:hlinkClick r:id="rId2"/>
              </a:rPr>
              <a:t>https://</a:t>
            </a:r>
            <a:r>
              <a:rPr lang="pt-BR" sz="2000" dirty="0" smtClean="0">
                <a:hlinkClick r:id="rId2"/>
              </a:rPr>
              <a:t>www.youtube.com/watch?v=nyyMjp_r5</a:t>
            </a:r>
            <a:endParaRPr lang="pt-BR" sz="2000" dirty="0" smtClean="0"/>
          </a:p>
          <a:p>
            <a:pPr marL="0" indent="0">
              <a:buNone/>
            </a:pPr>
            <a:endParaRPr lang="pt-BR" sz="2000" dirty="0" smtClean="0"/>
          </a:p>
          <a:p>
            <a:pPr marL="0" indent="0">
              <a:buNone/>
            </a:pPr>
            <a:r>
              <a:rPr lang="pt-BR" sz="2000" dirty="0"/>
              <a:t>Cidade de Leitores trata do "homem cordial" de Raízes do Brasil - Parte </a:t>
            </a:r>
            <a:r>
              <a:rPr lang="pt-BR" sz="2000" dirty="0" smtClean="0"/>
              <a:t>2</a:t>
            </a:r>
          </a:p>
          <a:p>
            <a:pPr marL="0" indent="0">
              <a:buNone/>
            </a:pPr>
            <a:r>
              <a:rPr lang="pt-BR" sz="2000" u="sng" dirty="0"/>
              <a:t>https://www.youtube.com/watch?v=FsbSDQGCrLs</a:t>
            </a:r>
          </a:p>
          <a:p>
            <a:pPr marL="0" indent="0">
              <a:buNone/>
            </a:pPr>
            <a:endParaRPr lang="pt-BR" sz="2000" dirty="0"/>
          </a:p>
          <a:p>
            <a:pPr marL="0" indent="0">
              <a:buNone/>
            </a:pPr>
            <a:endParaRPr lang="pt-BR" sz="2000" dirty="0"/>
          </a:p>
          <a:p>
            <a:pPr marL="0" indent="0">
              <a:buNone/>
            </a:pPr>
            <a:endParaRPr lang="pt-BR" sz="2000" dirty="0"/>
          </a:p>
        </p:txBody>
      </p:sp>
    </p:spTree>
    <p:extLst>
      <p:ext uri="{BB962C8B-B14F-4D97-AF65-F5344CB8AC3E}">
        <p14:creationId xmlns:p14="http://schemas.microsoft.com/office/powerpoint/2010/main" val="29868269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Por sua vez, esse é o símbolo da relação social sem formalidade, que leva para a vida pública, a vida privada, ao propor acesso à existência política através das relações de proximidade e afetividade. Essa cordialidade não pressupõe bondade, mas apenas identifica que o homem cordial não se guia pela racionalidade, e sim pelas emoções, Assim, essa emotividade pode ser boa ou má, apenas não será seguida pela razão. ( </a:t>
            </a:r>
            <a:r>
              <a:rPr lang="pt-BR" b="1" i="1" dirty="0" err="1">
                <a:solidFill>
                  <a:srgbClr val="00B0F0"/>
                </a:solidFill>
                <a:effectLst>
                  <a:outerShdw blurRad="38100" dist="38100" dir="2700000" algn="tl">
                    <a:srgbClr val="000000">
                      <a:alpha val="43137"/>
                    </a:srgbClr>
                  </a:outerShdw>
                </a:effectLst>
              </a:rPr>
              <a:t>diminitivo</a:t>
            </a:r>
            <a:r>
              <a:rPr lang="pt-BR" b="1" i="1" dirty="0">
                <a:solidFill>
                  <a:srgbClr val="00B0F0"/>
                </a:solidFill>
                <a:effectLst>
                  <a:outerShdw blurRad="38100" dist="38100" dir="2700000" algn="tl">
                    <a:srgbClr val="000000">
                      <a:alpha val="43137"/>
                    </a:srgbClr>
                  </a:outerShdw>
                </a:effectLst>
              </a:rPr>
              <a:t>)</a:t>
            </a:r>
          </a:p>
          <a:p>
            <a:pPr marL="0" indent="0">
              <a:buNone/>
            </a:pPr>
            <a:endParaRPr lang="pt-BR" dirty="0"/>
          </a:p>
        </p:txBody>
      </p:sp>
    </p:spTree>
    <p:extLst>
      <p:ext uri="{BB962C8B-B14F-4D97-AF65-F5344CB8AC3E}">
        <p14:creationId xmlns:p14="http://schemas.microsoft.com/office/powerpoint/2010/main" val="414925621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b="1" i="1" dirty="0" smtClean="0">
              <a:solidFill>
                <a:srgbClr val="00B0F0"/>
              </a:solidFill>
              <a:effectLst>
                <a:outerShdw blurRad="38100" dist="38100" dir="2700000" algn="tl">
                  <a:srgbClr val="000000">
                    <a:alpha val="43137"/>
                  </a:srgbClr>
                </a:outerShdw>
              </a:effectLst>
            </a:endParaRPr>
          </a:p>
          <a:p>
            <a:pPr marL="0" indent="0">
              <a:buNone/>
            </a:pPr>
            <a:r>
              <a:rPr lang="pt-BR" b="1" i="1" dirty="0" smtClean="0">
                <a:solidFill>
                  <a:srgbClr val="00B0F0"/>
                </a:solidFill>
                <a:effectLst>
                  <a:outerShdw blurRad="38100" dist="38100" dir="2700000" algn="tl">
                    <a:srgbClr val="000000">
                      <a:alpha val="43137"/>
                    </a:srgbClr>
                  </a:outerShdw>
                </a:effectLst>
              </a:rPr>
              <a:t>Esta </a:t>
            </a:r>
            <a:r>
              <a:rPr lang="pt-BR" b="1" i="1" dirty="0">
                <a:solidFill>
                  <a:srgbClr val="00B0F0"/>
                </a:solidFill>
                <a:effectLst>
                  <a:outerShdw blurRad="38100" dist="38100" dir="2700000" algn="tl">
                    <a:srgbClr val="000000">
                      <a:alpha val="43137"/>
                    </a:srgbClr>
                  </a:outerShdw>
                </a:effectLst>
              </a:rPr>
              <a:t>sociedade é Fundamentada em privilégios.</a:t>
            </a: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Estabelecida pela  rigidez social, que se perpetua por gerações. </a:t>
            </a:r>
          </a:p>
          <a:p>
            <a:pPr marL="0" indent="0">
              <a:buNone/>
            </a:pPr>
            <a:endParaRPr lang="pt-BR" dirty="0"/>
          </a:p>
        </p:txBody>
      </p:sp>
    </p:spTree>
    <p:extLst>
      <p:ext uri="{BB962C8B-B14F-4D97-AF65-F5344CB8AC3E}">
        <p14:creationId xmlns:p14="http://schemas.microsoft.com/office/powerpoint/2010/main" val="374225568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decretos de governo para limitar o</a:t>
            </a:r>
          </a:p>
          <a:p>
            <a:pPr marL="0" indent="0" algn="just">
              <a:buNone/>
            </a:pPr>
            <a:r>
              <a:rPr lang="pt-BR" b="1" i="1" dirty="0" smtClean="0">
                <a:solidFill>
                  <a:srgbClr val="00B0F0"/>
                </a:solidFill>
                <a:effectLst>
                  <a:outerShdw blurRad="38100" dist="38100" dir="2700000" algn="tl">
                    <a:srgbClr val="000000">
                      <a:alpha val="43137"/>
                    </a:srgbClr>
                  </a:outerShdw>
                </a:effectLst>
              </a:rPr>
              <a:t>           indivíduo</a:t>
            </a:r>
            <a:r>
              <a:rPr lang="pt-BR" b="1" i="1" dirty="0">
                <a:solidFill>
                  <a:srgbClr val="00B0F0"/>
                </a:solidFill>
                <a:effectLst>
                  <a:outerShdw blurRad="38100" dist="38100" dir="2700000" algn="tl">
                    <a:srgbClr val="000000">
                      <a:alpha val="43137"/>
                    </a:srgbClr>
                  </a:outerShdw>
                </a:effectLst>
              </a:rPr>
              <a:t>, e não para associá-los.”</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3028070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Não </a:t>
            </a:r>
            <a:r>
              <a:rPr lang="pt-BR" b="1" i="1" dirty="0">
                <a:solidFill>
                  <a:srgbClr val="00B0F0"/>
                </a:solidFill>
                <a:effectLst>
                  <a:outerShdw blurRad="38100" dist="38100" dir="2700000" algn="tl">
                    <a:srgbClr val="000000">
                      <a:alpha val="43137"/>
                    </a:srgbClr>
                  </a:outerShdw>
                </a:effectLst>
              </a:rPr>
              <a:t>há revolução burguesa propriamente dita, houve apenas uma  ruptura. </a:t>
            </a:r>
          </a:p>
          <a:p>
            <a:pPr marL="0" indent="0" algn="just">
              <a:buNone/>
            </a:pPr>
            <a:r>
              <a:rPr lang="pt-BR" b="1" i="1" dirty="0">
                <a:solidFill>
                  <a:srgbClr val="00B0F0"/>
                </a:solidFill>
                <a:effectLst>
                  <a:outerShdw blurRad="38100" dist="38100" dir="2700000" algn="tl">
                    <a:srgbClr val="000000">
                      <a:alpha val="43137"/>
                    </a:srgbClr>
                  </a:outerShdw>
                </a:effectLst>
              </a:rPr>
              <a:t>Até porque a burguesia tem interesses próprios que é manter-se no poder e não dividir poder e capital com nenhuma outra classe</a:t>
            </a:r>
          </a:p>
          <a:p>
            <a:pPr marL="0" indent="0">
              <a:buNone/>
            </a:pPr>
            <a:endParaRPr lang="pt-BR" dirty="0"/>
          </a:p>
        </p:txBody>
      </p:sp>
    </p:spTree>
    <p:extLst>
      <p:ext uri="{BB962C8B-B14F-4D97-AF65-F5344CB8AC3E}">
        <p14:creationId xmlns:p14="http://schemas.microsoft.com/office/powerpoint/2010/main" val="13533832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just">
              <a:buNone/>
            </a:pPr>
            <a:r>
              <a:rPr lang="pt-BR" b="1" i="1" dirty="0">
                <a:solidFill>
                  <a:srgbClr val="00B0F0"/>
                </a:solidFill>
                <a:effectLst>
                  <a:outerShdw blurRad="38100" dist="38100" dir="2700000" algn="tl">
                    <a:srgbClr val="000000">
                      <a:alpha val="43137"/>
                    </a:srgbClr>
                  </a:outerShdw>
                </a:effectLst>
              </a:rPr>
              <a:t>A burguesia associou-se às antigas classes dirigentes. E assimilou muito de seus princípios, guiando-se pela </a:t>
            </a:r>
            <a:r>
              <a:rPr lang="pt-BR" b="1" i="1" dirty="0" smtClean="0">
                <a:solidFill>
                  <a:srgbClr val="00B0F0"/>
                </a:solidFill>
                <a:effectLst>
                  <a:outerShdw blurRad="38100" dist="38100" dir="2700000" algn="tl">
                    <a:srgbClr val="000000">
                      <a:alpha val="43137"/>
                    </a:srgbClr>
                  </a:outerShdw>
                </a:effectLst>
              </a:rPr>
              <a:t>tradição.</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dirty="0"/>
          </a:p>
        </p:txBody>
      </p:sp>
    </p:spTree>
    <p:extLst>
      <p:ext uri="{BB962C8B-B14F-4D97-AF65-F5344CB8AC3E}">
        <p14:creationId xmlns:p14="http://schemas.microsoft.com/office/powerpoint/2010/main" val="35969848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ctr">
              <a:buNone/>
            </a:pPr>
            <a:r>
              <a:rPr lang="pt-BR" b="1" i="1" dirty="0">
                <a:solidFill>
                  <a:srgbClr val="002060"/>
                </a:solidFill>
                <a:effectLst>
                  <a:outerShdw blurRad="38100" dist="38100" dir="2700000" algn="tl">
                    <a:srgbClr val="000000">
                      <a:alpha val="43137"/>
                    </a:srgbClr>
                  </a:outerShdw>
                </a:effectLst>
              </a:rPr>
              <a:t>Principais características do português e do </a:t>
            </a:r>
            <a:r>
              <a:rPr lang="pt-BR" b="1" i="1" dirty="0" smtClean="0">
                <a:solidFill>
                  <a:srgbClr val="002060"/>
                </a:solidFill>
                <a:effectLst>
                  <a:outerShdw blurRad="38100" dist="38100" dir="2700000" algn="tl">
                    <a:srgbClr val="000000">
                      <a:alpha val="43137"/>
                    </a:srgbClr>
                  </a:outerShdw>
                </a:effectLst>
              </a:rPr>
              <a:t>espanhol</a:t>
            </a:r>
          </a:p>
          <a:p>
            <a:pPr marL="0" indent="0" algn="ctr">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Aventureiro: busca novos espaços e vive de horizontes distantes</a:t>
            </a:r>
            <a:r>
              <a:rPr lang="pt-BR" b="1" i="1" dirty="0" smtClean="0">
                <a:solidFill>
                  <a:srgbClr val="00B0F0"/>
                </a:solidFill>
                <a:effectLst>
                  <a:outerShdw blurRad="38100" dist="38100" dir="2700000" algn="tl">
                    <a:srgbClr val="000000">
                      <a:alpha val="43137"/>
                    </a:srgbClr>
                  </a:outerShdw>
                </a:effectLst>
              </a:rPr>
              <a:t>. ( PORTUGUÊS)</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Trabalhador: vê a dificuldade para vencer: esforço lento e persistente</a:t>
            </a:r>
            <a:r>
              <a:rPr lang="pt-BR" b="1" i="1" dirty="0" smtClean="0">
                <a:solidFill>
                  <a:srgbClr val="00B0F0"/>
                </a:solidFill>
                <a:effectLst>
                  <a:outerShdw blurRad="38100" dist="38100" dir="2700000" algn="tl">
                    <a:srgbClr val="000000">
                      <a:alpha val="43137"/>
                    </a:srgbClr>
                  </a:outerShdw>
                </a:effectLst>
              </a:rPr>
              <a:t>. ( ESPANHOL)</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dirty="0"/>
          </a:p>
        </p:txBody>
      </p:sp>
    </p:spTree>
    <p:extLst>
      <p:ext uri="{BB962C8B-B14F-4D97-AF65-F5344CB8AC3E}">
        <p14:creationId xmlns:p14="http://schemas.microsoft.com/office/powerpoint/2010/main" val="37227713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Valoriza a característica do aventureiro. Só ele, através do gosto pela aventura, pôde superar o  Choque de raças. Adaptando-se e assim Introduzindo novos hábitos e costumes. Que acaba se tornando  elemento orquestrador do processo de conquista. Para que pudessem fazer isso foi preciso a adaptação a condições mesológicas ( relação entre os seres humanos e o ambiente em que vivem) e climatéricas.</a:t>
            </a:r>
          </a:p>
          <a:p>
            <a:pPr marL="0" indent="0">
              <a:buNone/>
            </a:pPr>
            <a:endParaRPr lang="pt-BR" dirty="0"/>
          </a:p>
        </p:txBody>
      </p:sp>
    </p:spTree>
    <p:extLst>
      <p:ext uri="{BB962C8B-B14F-4D97-AF65-F5344CB8AC3E}">
        <p14:creationId xmlns:p14="http://schemas.microsoft.com/office/powerpoint/2010/main" val="71566149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063060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81519164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64229374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02845640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72564507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0512097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57804620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45538061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02628019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3885113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49040170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CAIO PRADO JUNIOR</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spTree>
    <p:extLst>
      <p:ext uri="{BB962C8B-B14F-4D97-AF65-F5344CB8AC3E}">
        <p14:creationId xmlns:p14="http://schemas.microsoft.com/office/powerpoint/2010/main" val="256833128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RAYMUNDO FAORO</a:t>
            </a:r>
            <a:endParaRPr lang="pt-BR" dirty="0"/>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56370555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45453189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96211549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424717753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426419245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r>
              <a:rPr lang="pt-BR" dirty="0" smtClean="0"/>
              <a:t> Leitura do texto sobre os autores</a:t>
            </a:r>
            <a:endParaRPr lang="pt-BR" dirty="0"/>
          </a:p>
        </p:txBody>
      </p:sp>
    </p:spTree>
    <p:extLst>
      <p:ext uri="{BB962C8B-B14F-4D97-AF65-F5344CB8AC3E}">
        <p14:creationId xmlns:p14="http://schemas.microsoft.com/office/powerpoint/2010/main" val="107962951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ctr">
              <a:buNone/>
            </a:pPr>
            <a:r>
              <a:rPr lang="pt-BR" b="1" i="1" dirty="0" smtClean="0">
                <a:solidFill>
                  <a:srgbClr val="002060"/>
                </a:solidFill>
                <a:effectLst>
                  <a:outerShdw blurRad="38100" dist="38100" dir="2700000" algn="tl">
                    <a:srgbClr val="000000">
                      <a:alpha val="43137"/>
                    </a:srgbClr>
                  </a:outerShdw>
                </a:effectLst>
              </a:rPr>
              <a:t>   Seção III</a:t>
            </a:r>
          </a:p>
          <a:p>
            <a:pPr marL="0" indent="0" algn="ctr">
              <a:buNone/>
            </a:pPr>
            <a:endParaRPr lang="pt-BR" b="1" i="1" dirty="0" smtClean="0">
              <a:solidFill>
                <a:srgbClr val="00B0F0"/>
              </a:solidFill>
              <a:effectLst>
                <a:outerShdw blurRad="38100" dist="38100" dir="2700000" algn="tl">
                  <a:srgbClr val="000000">
                    <a:alpha val="43137"/>
                  </a:srgbClr>
                </a:outerShdw>
              </a:effectLst>
            </a:endParaRPr>
          </a:p>
          <a:p>
            <a:pPr marL="0" indent="0" algn="ctr">
              <a:buNone/>
            </a:pPr>
            <a:r>
              <a:rPr lang="pt-BR" b="1" i="1" dirty="0" smtClean="0">
                <a:solidFill>
                  <a:srgbClr val="00B0F0"/>
                </a:solidFill>
                <a:effectLst>
                  <a:outerShdw blurRad="38100" dist="38100" dir="2700000" algn="tl">
                    <a:srgbClr val="000000">
                      <a:alpha val="43137"/>
                    </a:srgbClr>
                  </a:outerShdw>
                </a:effectLst>
              </a:rPr>
              <a:t>Algumas manifestações de cultura popular</a:t>
            </a:r>
          </a:p>
          <a:p>
            <a:pPr marL="0" indent="0" algn="ctr">
              <a:buNone/>
            </a:pPr>
            <a:r>
              <a:rPr lang="pt-BR" b="1" i="1" dirty="0" smtClean="0">
                <a:solidFill>
                  <a:srgbClr val="00B0F0"/>
                </a:solidFill>
                <a:effectLst>
                  <a:outerShdw blurRad="38100" dist="38100" dir="2700000" algn="tl">
                    <a:srgbClr val="000000">
                      <a:alpha val="43137"/>
                    </a:srgbClr>
                  </a:outerShdw>
                </a:effectLst>
              </a:rPr>
              <a:t>O carnaval e o futebol</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9611822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A  </a:t>
            </a:r>
            <a:r>
              <a:rPr lang="pt-BR" b="1" i="1" dirty="0">
                <a:solidFill>
                  <a:srgbClr val="00B0F0"/>
                </a:solidFill>
                <a:effectLst>
                  <a:outerShdw blurRad="38100" dist="38100" dir="2700000" algn="tl">
                    <a:srgbClr val="000000">
                      <a:alpha val="43137"/>
                    </a:srgbClr>
                  </a:outerShdw>
                </a:effectLst>
              </a:rPr>
              <a:t>cultura brasileira e a identidade nacional. As diferentes expressões culturais brasileiras, como o carnaval e o futebol serão examinadas enquanto elementos de composição de uma identidade nacional.</a:t>
            </a:r>
          </a:p>
          <a:p>
            <a:pPr marL="0" indent="0">
              <a:buNone/>
            </a:pPr>
            <a:endParaRPr lang="pt-BR" dirty="0"/>
          </a:p>
        </p:txBody>
      </p:sp>
    </p:spTree>
    <p:extLst>
      <p:ext uri="{BB962C8B-B14F-4D97-AF65-F5344CB8AC3E}">
        <p14:creationId xmlns:p14="http://schemas.microsoft.com/office/powerpoint/2010/main" val="137877402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 CARNAVAL</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7500" lnSpcReduction="20000"/>
          </a:bodyPr>
          <a:lstStyle/>
          <a:p>
            <a:pPr marL="0" indent="0" fontAlgn="base">
              <a:buNone/>
            </a:pPr>
            <a:endParaRPr lang="pt-BR" dirty="0"/>
          </a:p>
          <a:p>
            <a:pPr marL="0" indent="0" algn="just" fontAlgn="base">
              <a:buNone/>
            </a:pPr>
            <a:r>
              <a:rPr lang="pt-BR" i="1" dirty="0">
                <a:solidFill>
                  <a:srgbClr val="00B0F0"/>
                </a:solidFill>
                <a:effectLst>
                  <a:outerShdw blurRad="38100" dist="38100" dir="2700000" algn="tl">
                    <a:srgbClr val="000000">
                      <a:alpha val="43137"/>
                    </a:srgbClr>
                  </a:outerShdw>
                </a:effectLst>
              </a:rPr>
              <a:t>Considerações </a:t>
            </a:r>
            <a:r>
              <a:rPr lang="pt-BR" i="1" dirty="0" smtClean="0">
                <a:solidFill>
                  <a:srgbClr val="00B0F0"/>
                </a:solidFill>
                <a:effectLst>
                  <a:outerShdw blurRad="38100" dist="38100" dir="2700000" algn="tl">
                    <a:srgbClr val="000000">
                      <a:alpha val="43137"/>
                    </a:srgbClr>
                  </a:outerShdw>
                </a:effectLst>
              </a:rPr>
              <a:t>iniciais:</a:t>
            </a:r>
            <a:endParaRPr lang="pt-BR" i="1" dirty="0">
              <a:solidFill>
                <a:srgbClr val="00B0F0"/>
              </a:solidFill>
              <a:effectLst>
                <a:outerShdw blurRad="38100" dist="38100" dir="2700000" algn="tl">
                  <a:srgbClr val="000000">
                    <a:alpha val="43137"/>
                  </a:srgbClr>
                </a:outerShdw>
              </a:effectLst>
            </a:endParaRPr>
          </a:p>
          <a:p>
            <a:pPr marL="0" indent="0" algn="just" fontAlgn="base">
              <a:buNone/>
            </a:pPr>
            <a:r>
              <a:rPr lang="pt-BR" i="1" dirty="0" smtClean="0">
                <a:solidFill>
                  <a:srgbClr val="00B0F0"/>
                </a:solidFill>
                <a:effectLst>
                  <a:outerShdw blurRad="38100" dist="38100" dir="2700000" algn="tl">
                    <a:srgbClr val="000000">
                      <a:alpha val="43137"/>
                    </a:srgbClr>
                  </a:outerShdw>
                </a:effectLst>
              </a:rPr>
              <a:t> </a:t>
            </a:r>
            <a:r>
              <a:rPr lang="pt-BR" i="1" dirty="0">
                <a:solidFill>
                  <a:srgbClr val="00B0F0"/>
                </a:solidFill>
                <a:effectLst>
                  <a:outerShdw blurRad="38100" dist="38100" dir="2700000" algn="tl">
                    <a:srgbClr val="000000">
                      <a:alpha val="43137"/>
                    </a:srgbClr>
                  </a:outerShdw>
                </a:effectLst>
              </a:rPr>
              <a:t>Fazendo-se uma analogia ao corpo humano, se o território de um país é o seu corpo físico, a cultura é a sua alma. É o que lhe dá vida, personalidade. É o que lhe dá identidade. (Rafael Rezende, 2107, </a:t>
            </a:r>
            <a:r>
              <a:rPr lang="pt-BR" i="1" dirty="0" err="1">
                <a:solidFill>
                  <a:srgbClr val="00B0F0"/>
                </a:solidFill>
                <a:effectLst>
                  <a:outerShdw blurRad="38100" dist="38100" dir="2700000" algn="tl">
                    <a:srgbClr val="000000">
                      <a:alpha val="43137"/>
                    </a:srgbClr>
                  </a:outerShdw>
                </a:effectLst>
              </a:rPr>
              <a:t>pg</a:t>
            </a:r>
            <a:r>
              <a:rPr lang="pt-BR" i="1" dirty="0">
                <a:solidFill>
                  <a:srgbClr val="00B0F0"/>
                </a:solidFill>
                <a:effectLst>
                  <a:outerShdw blurRad="38100" dist="38100" dir="2700000" algn="tl">
                    <a:srgbClr val="000000">
                      <a:alpha val="43137"/>
                    </a:srgbClr>
                  </a:outerShdw>
                </a:effectLst>
              </a:rPr>
              <a:t> 13)</a:t>
            </a:r>
          </a:p>
          <a:p>
            <a:pPr marL="0" indent="0" algn="just" fontAlgn="base">
              <a:buNone/>
            </a:pPr>
            <a:r>
              <a:rPr lang="pt-BR" i="1" dirty="0" smtClean="0">
                <a:solidFill>
                  <a:srgbClr val="00B0F0"/>
                </a:solidFill>
                <a:effectLst>
                  <a:outerShdw blurRad="38100" dist="38100" dir="2700000" algn="tl">
                    <a:srgbClr val="000000">
                      <a:alpha val="43137"/>
                    </a:srgbClr>
                  </a:outerShdw>
                </a:effectLst>
              </a:rPr>
              <a:t> </a:t>
            </a:r>
            <a:r>
              <a:rPr lang="pt-BR" i="1" dirty="0">
                <a:solidFill>
                  <a:srgbClr val="00B0F0"/>
                </a:solidFill>
                <a:effectLst>
                  <a:outerShdw blurRad="38100" dist="38100" dir="2700000" algn="tl">
                    <a:srgbClr val="000000">
                      <a:alpha val="43137"/>
                    </a:srgbClr>
                  </a:outerShdw>
                </a:effectLst>
              </a:rPr>
              <a:t>Os enredos são um modo agradável e eficaz de aprender mais sobre o Brasil, através da música, dança, alegoria e fantasias.</a:t>
            </a:r>
          </a:p>
          <a:p>
            <a:pPr marL="0" indent="0" algn="just" fontAlgn="base">
              <a:buNone/>
            </a:pPr>
            <a:r>
              <a:rPr lang="pt-BR" i="1" dirty="0" smtClean="0">
                <a:solidFill>
                  <a:srgbClr val="00B0F0"/>
                </a:solidFill>
                <a:effectLst>
                  <a:outerShdw blurRad="38100" dist="38100" dir="2700000" algn="tl">
                    <a:srgbClr val="000000">
                      <a:alpha val="43137"/>
                    </a:srgbClr>
                  </a:outerShdw>
                </a:effectLst>
              </a:rPr>
              <a:t>As </a:t>
            </a:r>
            <a:r>
              <a:rPr lang="pt-BR" i="1" dirty="0">
                <a:solidFill>
                  <a:srgbClr val="00B0F0"/>
                </a:solidFill>
                <a:effectLst>
                  <a:outerShdw blurRad="38100" dist="38100" dir="2700000" algn="tl">
                    <a:srgbClr val="000000">
                      <a:alpha val="43137"/>
                    </a:srgbClr>
                  </a:outerShdw>
                </a:effectLst>
              </a:rPr>
              <a:t>escolas de samba não deixam de ser um ambiente de negociação entre essas forças e as comunidades. Um local onde há espaço para discutir e repensar suas relações e tensões.</a:t>
            </a:r>
          </a:p>
          <a:p>
            <a:pPr marL="0" indent="0" fontAlgn="base">
              <a:buNone/>
            </a:pPr>
            <a:endParaRPr lang="pt-BR" dirty="0"/>
          </a:p>
          <a:p>
            <a:pPr marL="0" indent="0">
              <a:buNone/>
            </a:pPr>
            <a:endParaRPr lang="pt-BR" dirty="0"/>
          </a:p>
        </p:txBody>
      </p:sp>
    </p:spTree>
    <p:extLst>
      <p:ext uri="{BB962C8B-B14F-4D97-AF65-F5344CB8AC3E}">
        <p14:creationId xmlns:p14="http://schemas.microsoft.com/office/powerpoint/2010/main" val="106659047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História</a:t>
            </a:r>
          </a:p>
          <a:p>
            <a:pPr marL="0" indent="0" algn="just">
              <a:buNone/>
            </a:pPr>
            <a:r>
              <a:rPr lang="pt-BR" b="1" i="1" dirty="0">
                <a:solidFill>
                  <a:srgbClr val="00B0F0"/>
                </a:solidFill>
                <a:effectLst>
                  <a:outerShdw blurRad="38100" dist="38100" dir="2700000" algn="tl">
                    <a:srgbClr val="000000">
                      <a:alpha val="43137"/>
                    </a:srgbClr>
                  </a:outerShdw>
                </a:effectLst>
              </a:rPr>
              <a:t> </a:t>
            </a:r>
            <a:r>
              <a:rPr lang="pt-BR" b="1" i="1" dirty="0" smtClean="0">
                <a:solidFill>
                  <a:srgbClr val="00B0F0"/>
                </a:solidFill>
                <a:effectLst>
                  <a:outerShdw blurRad="38100" dist="38100" dir="2700000" algn="tl">
                    <a:srgbClr val="000000">
                      <a:alpha val="43137"/>
                    </a:srgbClr>
                  </a:outerShdw>
                </a:effectLst>
              </a:rPr>
              <a:t>O </a:t>
            </a:r>
            <a:r>
              <a:rPr lang="pt-BR" b="1" i="1" dirty="0">
                <a:solidFill>
                  <a:srgbClr val="00B0F0"/>
                </a:solidFill>
                <a:effectLst>
                  <a:outerShdw blurRad="38100" dist="38100" dir="2700000" algn="tl">
                    <a:srgbClr val="000000">
                      <a:alpha val="43137"/>
                    </a:srgbClr>
                  </a:outerShdw>
                </a:effectLst>
              </a:rPr>
              <a:t>filósofo </a:t>
            </a:r>
            <a:r>
              <a:rPr lang="pt-BR" b="1" i="1" dirty="0" err="1">
                <a:solidFill>
                  <a:srgbClr val="00B0F0"/>
                </a:solidFill>
                <a:effectLst>
                  <a:outerShdw blurRad="38100" dist="38100" dir="2700000" algn="tl">
                    <a:srgbClr val="000000">
                      <a:alpha val="43137"/>
                    </a:srgbClr>
                  </a:outerShdw>
                </a:effectLst>
              </a:rPr>
              <a:t>Baktin</a:t>
            </a:r>
            <a:r>
              <a:rPr lang="pt-BR" b="1" i="1" dirty="0">
                <a:solidFill>
                  <a:srgbClr val="00B0F0"/>
                </a:solidFill>
                <a:effectLst>
                  <a:outerShdw blurRad="38100" dist="38100" dir="2700000" algn="tl">
                    <a:srgbClr val="000000">
                      <a:alpha val="43137"/>
                    </a:srgbClr>
                  </a:outerShdw>
                </a:effectLst>
              </a:rPr>
              <a:t> afirma que "as festividades tiveram sempre um conteúdo essencial, um sentido profundo, exprimiram sempre a concepção do mundo". (1987, p.419)</a:t>
            </a:r>
          </a:p>
          <a:p>
            <a:pPr marL="0" indent="0" algn="just">
              <a:buNone/>
            </a:pPr>
            <a:r>
              <a:rPr lang="pt-BR" b="1" i="1" dirty="0">
                <a:solidFill>
                  <a:srgbClr val="00B0F0"/>
                </a:solidFill>
                <a:effectLst>
                  <a:outerShdw blurRad="38100" dist="38100" dir="2700000" algn="tl">
                    <a:srgbClr val="000000">
                      <a:alpha val="43137"/>
                    </a:srgbClr>
                  </a:outerShdw>
                </a:effectLst>
              </a:rPr>
              <a:t> </a:t>
            </a:r>
            <a:r>
              <a:rPr lang="pt-BR" b="1" i="1" dirty="0" smtClean="0">
                <a:solidFill>
                  <a:srgbClr val="00B0F0"/>
                </a:solidFill>
                <a:effectLst>
                  <a:outerShdw blurRad="38100" dist="38100" dir="2700000" algn="tl">
                    <a:srgbClr val="000000">
                      <a:alpha val="43137"/>
                    </a:srgbClr>
                  </a:outerShdw>
                </a:effectLst>
              </a:rPr>
              <a:t>O </a:t>
            </a:r>
            <a:r>
              <a:rPr lang="pt-BR" b="1" i="1" dirty="0">
                <a:solidFill>
                  <a:srgbClr val="00B0F0"/>
                </a:solidFill>
                <a:effectLst>
                  <a:outerShdw blurRad="38100" dist="38100" dir="2700000" algn="tl">
                    <a:srgbClr val="000000">
                      <a:alpha val="43137"/>
                    </a:srgbClr>
                  </a:outerShdw>
                </a:effectLst>
              </a:rPr>
              <a:t>sociólogo Michel </a:t>
            </a:r>
            <a:r>
              <a:rPr lang="pt-BR" b="1" i="1" dirty="0" err="1">
                <a:solidFill>
                  <a:srgbClr val="00B0F0"/>
                </a:solidFill>
                <a:effectLst>
                  <a:outerShdw blurRad="38100" dist="38100" dir="2700000" algn="tl">
                    <a:srgbClr val="000000">
                      <a:alpha val="43137"/>
                    </a:srgbClr>
                  </a:outerShdw>
                </a:effectLst>
              </a:rPr>
              <a:t>Maffesoli</a:t>
            </a:r>
            <a:r>
              <a:rPr lang="pt-BR" b="1" i="1" dirty="0">
                <a:solidFill>
                  <a:srgbClr val="00B0F0"/>
                </a:solidFill>
                <a:effectLst>
                  <a:outerShdw blurRad="38100" dist="38100" dir="2700000" algn="tl">
                    <a:srgbClr val="000000">
                      <a:alpha val="43137"/>
                    </a:srgbClr>
                  </a:outerShdw>
                </a:effectLst>
              </a:rPr>
              <a:t> também comentou sobre o entendimento que tem sobre festividades: "para aquém ou para além das formas instituídas, que sempre existem e que, às vezes, são dominantes, existe uma centralidade subterrânea informal que assegura a </a:t>
            </a:r>
            <a:r>
              <a:rPr lang="pt-BR" b="1" i="1" dirty="0" err="1">
                <a:solidFill>
                  <a:srgbClr val="00B0F0"/>
                </a:solidFill>
                <a:effectLst>
                  <a:outerShdw blurRad="38100" dist="38100" dir="2700000" algn="tl">
                    <a:srgbClr val="000000">
                      <a:alpha val="43137"/>
                    </a:srgbClr>
                  </a:outerShdw>
                </a:effectLst>
              </a:rPr>
              <a:t>perdurância</a:t>
            </a:r>
            <a:r>
              <a:rPr lang="pt-BR" b="1" i="1" dirty="0">
                <a:solidFill>
                  <a:srgbClr val="00B0F0"/>
                </a:solidFill>
                <a:effectLst>
                  <a:outerShdw blurRad="38100" dist="38100" dir="2700000" algn="tl">
                    <a:srgbClr val="000000">
                      <a:alpha val="43137"/>
                    </a:srgbClr>
                  </a:outerShdw>
                </a:effectLst>
              </a:rPr>
              <a:t> da vida em sociedade". (1987, p.5)</a:t>
            </a:r>
          </a:p>
          <a:p>
            <a:pPr marL="0" indent="0">
              <a:buNone/>
            </a:pPr>
            <a:endParaRPr lang="pt-BR" dirty="0"/>
          </a:p>
        </p:txBody>
      </p:sp>
    </p:spTree>
    <p:extLst>
      <p:ext uri="{BB962C8B-B14F-4D97-AF65-F5344CB8AC3E}">
        <p14:creationId xmlns:p14="http://schemas.microsoft.com/office/powerpoint/2010/main" val="41391838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r>
              <a:rPr lang="pt-BR" b="1" i="1" dirty="0">
                <a:solidFill>
                  <a:srgbClr val="00B0F0"/>
                </a:solidFill>
                <a:effectLst>
                  <a:outerShdw blurRad="38100" dist="38100" dir="2700000" algn="tl">
                    <a:srgbClr val="000000">
                      <a:alpha val="43137"/>
                    </a:srgbClr>
                  </a:outerShdw>
                </a:effectLst>
              </a:rPr>
              <a:t>"As primeiras manifestações festivas carnavalizadas, ou seja, com excessos, mascaradas e bebedeiras, de que se tem notícia razoavelmente segura são as das antigas civilizações, como a greco-romana e a mesopotâmica~, afirma Felipe Ferreira (2004, p.18), em sua obra, O livro de ouro do carnaval.</a:t>
            </a:r>
          </a:p>
          <a:p>
            <a:pPr marL="0" indent="0">
              <a:buNone/>
            </a:pPr>
            <a:endParaRPr lang="pt-BR" dirty="0"/>
          </a:p>
        </p:txBody>
      </p:sp>
    </p:spTree>
    <p:extLst>
      <p:ext uri="{BB962C8B-B14F-4D97-AF65-F5344CB8AC3E}">
        <p14:creationId xmlns:p14="http://schemas.microsoft.com/office/powerpoint/2010/main" val="34863472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buNone/>
            </a:pPr>
            <a:r>
              <a:rPr lang="pt-BR" dirty="0" smtClean="0"/>
              <a:t> </a:t>
            </a:r>
            <a:r>
              <a:rPr lang="pt-BR" b="1" i="1" dirty="0">
                <a:solidFill>
                  <a:srgbClr val="00B0F0"/>
                </a:solidFill>
                <a:effectLst>
                  <a:outerShdw blurRad="38100" dist="38100" dir="2700000" algn="tl">
                    <a:srgbClr val="000000">
                      <a:alpha val="43137"/>
                    </a:srgbClr>
                  </a:outerShdw>
                </a:effectLst>
              </a:rPr>
              <a:t>Em </a:t>
            </a:r>
            <a:r>
              <a:rPr lang="pt-BR" b="1" i="1" dirty="0" err="1">
                <a:solidFill>
                  <a:srgbClr val="00B0F0"/>
                </a:solidFill>
                <a:effectLst>
                  <a:outerShdw blurRad="38100" dist="38100" dir="2700000" algn="tl">
                    <a:srgbClr val="000000">
                      <a:alpha val="43137"/>
                    </a:srgbClr>
                  </a:outerShdw>
                </a:effectLst>
              </a:rPr>
              <a:t>Sparta</a:t>
            </a:r>
            <a:r>
              <a:rPr lang="pt-BR" b="1" i="1" dirty="0">
                <a:solidFill>
                  <a:srgbClr val="00B0F0"/>
                </a:solidFill>
                <a:effectLst>
                  <a:outerShdw blurRad="38100" dist="38100" dir="2700000" algn="tl">
                    <a:srgbClr val="000000">
                      <a:alpha val="43137"/>
                    </a:srgbClr>
                  </a:outerShdw>
                </a:effectLst>
              </a:rPr>
              <a:t>, por exemplo, o treinamento de meninos para se para se tornarem cidadãos se encarrava em uma celebração em que tinham atitudes invertidas àquelas que deveriam seguir quando adultos: "fantasiados de mulher, de velho ou de sátiro, os rapazes realizavam encenações obscenas ou humorísticas, com muita bebedeira e cantorias" (Ferreira, 2004, p. 18)</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172303458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Na </a:t>
            </a:r>
            <a:r>
              <a:rPr lang="pt-BR" b="1" i="1" dirty="0">
                <a:solidFill>
                  <a:srgbClr val="00B0F0"/>
                </a:solidFill>
                <a:effectLst>
                  <a:outerShdw blurRad="38100" dist="38100" dir="2700000" algn="tl">
                    <a:srgbClr val="000000">
                      <a:alpha val="43137"/>
                    </a:srgbClr>
                  </a:outerShdw>
                </a:effectLst>
              </a:rPr>
              <a:t>Era Cristã também foram famosas as festas à deusa </a:t>
            </a:r>
            <a:r>
              <a:rPr lang="pt-BR" b="1" i="1" dirty="0" err="1">
                <a:solidFill>
                  <a:srgbClr val="00B0F0"/>
                </a:solidFill>
                <a:effectLst>
                  <a:outerShdw blurRad="38100" dist="38100" dir="2700000" algn="tl">
                    <a:srgbClr val="000000">
                      <a:alpha val="43137"/>
                    </a:srgbClr>
                  </a:outerShdw>
                </a:effectLst>
              </a:rPr>
              <a:t>ísis</a:t>
            </a:r>
            <a:r>
              <a:rPr lang="pt-BR" b="1" i="1" dirty="0">
                <a:solidFill>
                  <a:srgbClr val="00B0F0"/>
                </a:solidFill>
                <a:effectLst>
                  <a:outerShdw blurRad="38100" dist="38100" dir="2700000" algn="tl">
                    <a:srgbClr val="000000">
                      <a:alpha val="43137"/>
                    </a:srgbClr>
                  </a:outerShdw>
                </a:effectLst>
              </a:rPr>
              <a:t> e ao boi </a:t>
            </a:r>
            <a:r>
              <a:rPr lang="pt-BR" b="1" i="1" dirty="0" err="1">
                <a:solidFill>
                  <a:srgbClr val="00B0F0"/>
                </a:solidFill>
                <a:effectLst>
                  <a:outerShdw blurRad="38100" dist="38100" dir="2700000" algn="tl">
                    <a:srgbClr val="000000">
                      <a:alpha val="43137"/>
                    </a:srgbClr>
                  </a:outerShdw>
                </a:effectLst>
              </a:rPr>
              <a:t>Ápis</a:t>
            </a:r>
            <a:r>
              <a:rPr lang="pt-BR" b="1" i="1" dirty="0">
                <a:solidFill>
                  <a:srgbClr val="00B0F0"/>
                </a:solidFill>
                <a:effectLst>
                  <a:outerShdw blurRad="38100" dist="38100" dir="2700000" algn="tl">
                    <a:srgbClr val="000000">
                      <a:alpha val="43137"/>
                    </a:srgbClr>
                  </a:outerShdw>
                </a:effectLst>
              </a:rPr>
              <a:t>, ambas no Egito, e as </a:t>
            </a:r>
            <a:r>
              <a:rPr lang="pt-BR" b="1" i="1" dirty="0" err="1">
                <a:solidFill>
                  <a:srgbClr val="00B0F0"/>
                </a:solidFill>
                <a:effectLst>
                  <a:outerShdw blurRad="38100" dist="38100" dir="2700000" algn="tl">
                    <a:srgbClr val="000000">
                      <a:alpha val="43137"/>
                    </a:srgbClr>
                  </a:outerShdw>
                </a:effectLst>
              </a:rPr>
              <a:t>sacéias</a:t>
            </a:r>
            <a:r>
              <a:rPr lang="pt-BR" b="1" i="1" dirty="0">
                <a:solidFill>
                  <a:srgbClr val="00B0F0"/>
                </a:solidFill>
                <a:effectLst>
                  <a:outerShdw blurRad="38100" dist="38100" dir="2700000" algn="tl">
                    <a:srgbClr val="000000">
                      <a:alpha val="43137"/>
                    </a:srgbClr>
                  </a:outerShdw>
                </a:effectLst>
              </a:rPr>
              <a:t>, na Babilônia. Essa última durava cinco dias e, segundo relatos da época, a sociedade invertia seus valores, com escravos dando ordem aos seus donos e um prisioneiro sendo escolhido para ser o rei. Durante o "reinado" ele tinha direito de comer do bom e do melhor e dormia com as esposas reais. No último dia, suas roupas eram retiradas, ele era chicoteado e enforcado.</a:t>
            </a:r>
          </a:p>
          <a:p>
            <a:pPr marL="0" indent="0">
              <a:buNone/>
            </a:pPr>
            <a:endParaRPr lang="pt-BR" dirty="0"/>
          </a:p>
        </p:txBody>
      </p:sp>
    </p:spTree>
    <p:extLst>
      <p:ext uri="{BB962C8B-B14F-4D97-AF65-F5344CB8AC3E}">
        <p14:creationId xmlns:p14="http://schemas.microsoft.com/office/powerpoint/2010/main" val="132197532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As </a:t>
            </a:r>
            <a:r>
              <a:rPr lang="pt-BR" b="1" i="1" dirty="0">
                <a:solidFill>
                  <a:srgbClr val="00B0F0"/>
                </a:solidFill>
                <a:effectLst>
                  <a:outerShdw blurRad="38100" dist="38100" dir="2700000" algn="tl">
                    <a:srgbClr val="000000">
                      <a:alpha val="43137"/>
                    </a:srgbClr>
                  </a:outerShdw>
                </a:effectLst>
              </a:rPr>
              <a:t>festas dionisíacas ocorriam em março, quando mascarados cobertos com peles e galhos, disfarçados de animais, desfilavam em procissão celebrando o deus Dionísio.</a:t>
            </a:r>
          </a:p>
          <a:p>
            <a:pPr marL="0" indent="0" algn="just">
              <a:buNone/>
            </a:pPr>
            <a:r>
              <a:rPr lang="pt-BR" b="1" i="1" dirty="0" smtClean="0">
                <a:solidFill>
                  <a:srgbClr val="00B0F0"/>
                </a:solidFill>
                <a:effectLst>
                  <a:outerShdw blurRad="38100" dist="38100" dir="2700000" algn="tl">
                    <a:srgbClr val="000000">
                      <a:alpha val="43137"/>
                    </a:srgbClr>
                  </a:outerShdw>
                </a:effectLst>
              </a:rPr>
              <a:t>As </a:t>
            </a:r>
            <a:r>
              <a:rPr lang="pt-BR" b="1" i="1" dirty="0">
                <a:solidFill>
                  <a:srgbClr val="00B0F0"/>
                </a:solidFill>
                <a:effectLst>
                  <a:outerShdw blurRad="38100" dist="38100" dir="2700000" algn="tl">
                    <a:srgbClr val="000000">
                      <a:alpha val="43137"/>
                    </a:srgbClr>
                  </a:outerShdw>
                </a:effectLst>
              </a:rPr>
              <a:t>festas </a:t>
            </a:r>
            <a:r>
              <a:rPr lang="pt-BR" b="1" i="1" dirty="0" err="1">
                <a:solidFill>
                  <a:srgbClr val="00B0F0"/>
                </a:solidFill>
                <a:effectLst>
                  <a:outerShdw blurRad="38100" dist="38100" dir="2700000" algn="tl">
                    <a:srgbClr val="000000">
                      <a:alpha val="43137"/>
                    </a:srgbClr>
                  </a:outerShdw>
                </a:effectLst>
              </a:rPr>
              <a:t>lupercais</a:t>
            </a:r>
            <a:r>
              <a:rPr lang="pt-BR" b="1" i="1" dirty="0">
                <a:solidFill>
                  <a:srgbClr val="00B0F0"/>
                </a:solidFill>
                <a:effectLst>
                  <a:outerShdw blurRad="38100" dist="38100" dir="2700000" algn="tl">
                    <a:srgbClr val="000000">
                      <a:alpha val="43137"/>
                    </a:srgbClr>
                  </a:outerShdw>
                </a:effectLst>
              </a:rPr>
              <a:t> aconteciam em fevereiro, em homenagem ao deus protetor dos rebanhos, chamado </a:t>
            </a:r>
            <a:r>
              <a:rPr lang="pt-BR" b="1" i="1" dirty="0" err="1">
                <a:solidFill>
                  <a:srgbClr val="00B0F0"/>
                </a:solidFill>
                <a:effectLst>
                  <a:outerShdw blurRad="38100" dist="38100" dir="2700000" algn="tl">
                    <a:srgbClr val="000000">
                      <a:alpha val="43137"/>
                    </a:srgbClr>
                  </a:outerShdw>
                </a:effectLst>
              </a:rPr>
              <a:t>Pà</a:t>
            </a:r>
            <a:r>
              <a:rPr lang="pt-BR" b="1" i="1" dirty="0">
                <a:solidFill>
                  <a:srgbClr val="00B0F0"/>
                </a:solidFill>
                <a:effectLst>
                  <a:outerShdw blurRad="38100" dist="38100" dir="2700000" algn="tl">
                    <a:srgbClr val="000000">
                      <a:alpha val="43137"/>
                    </a:srgbClr>
                  </a:outerShdw>
                </a:effectLst>
              </a:rPr>
              <a:t> ou </a:t>
            </a:r>
            <a:r>
              <a:rPr lang="pt-BR" b="1" i="1" dirty="0" err="1">
                <a:solidFill>
                  <a:srgbClr val="00B0F0"/>
                </a:solidFill>
                <a:effectLst>
                  <a:outerShdw blurRad="38100" dist="38100" dir="2700000" algn="tl">
                    <a:srgbClr val="000000">
                      <a:alpha val="43137"/>
                    </a:srgbClr>
                  </a:outerShdw>
                </a:effectLst>
              </a:rPr>
              <a:t>Luperco</a:t>
            </a:r>
            <a:r>
              <a:rPr lang="pt-BR" b="1" i="1" dirty="0">
                <a:solidFill>
                  <a:srgbClr val="00B0F0"/>
                </a:solidFill>
                <a:effectLst>
                  <a:outerShdw blurRad="38100" dist="38100" dir="2700000" algn="tl">
                    <a:srgbClr val="000000">
                      <a:alpha val="43137"/>
                    </a:srgbClr>
                  </a:outerShdw>
                </a:effectLst>
              </a:rPr>
              <a:t>. Os sacerdotes do deus corriam pela cidade com pouca roupa, batendo com galhos de árvores em quem estivesse em seu caminho, acreditando assim trazer fecundidade às mulheres mais jovens e facilitar o parto das grávidas. Um grande cortejo com grupos de mascarados e charretes enfeitadas dava prosseguimento ao evento.</a:t>
            </a:r>
          </a:p>
        </p:txBody>
      </p:sp>
    </p:spTree>
    <p:extLst>
      <p:ext uri="{BB962C8B-B14F-4D97-AF65-F5344CB8AC3E}">
        <p14:creationId xmlns:p14="http://schemas.microsoft.com/office/powerpoint/2010/main" val="365091113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55000" lnSpcReduction="20000"/>
          </a:bodyPr>
          <a:lstStyle/>
          <a:p>
            <a:pPr marL="0" indent="0">
              <a:buNone/>
            </a:pPr>
            <a:r>
              <a:rPr lang="pt-BR" dirty="0"/>
              <a:t> Felipe Ferreira (2004, p.16-17) não considera essas manifestações como celebrações de carnaval, embora as considere com a mesma origem. Ele acompanha o pensamento de André Diniz (2008, p. 15-16) que aponta o carnaval como uma criação indireta pela igreja católica.</a:t>
            </a:r>
          </a:p>
          <a:p>
            <a:pPr marL="0" indent="0">
              <a:buNone/>
            </a:pPr>
            <a:r>
              <a:rPr lang="pt-BR" dirty="0"/>
              <a:t>- No ano 604, o Papa Gregório I ordenou que os fiéis deixassem por um tempo as satisfações e prazeres do corpo e se dedicassem ao enriquecimento do espírito. O período de duração seria de 40 dias, chamado de quaresma, lembrando os quarenta dias de jejum de Jesus no deserto. Em 1091 a igreja decidiu marcar o início deste período com as cinzas na testa dos fiéis, a quarta-feira de cinzas, sinalizando o início da penitência. Diante da perspectiva de ficar 40 dias longe dos prazeres, a sociedade católica se organizou para aproveitar ao máximo os dias que antecediam a quaresma. O "adeus a carne, ou em italiano o </a:t>
            </a:r>
            <a:r>
              <a:rPr lang="pt-BR" dirty="0" err="1"/>
              <a:t>carnavale</a:t>
            </a:r>
            <a:r>
              <a:rPr lang="pt-BR" dirty="0"/>
              <a:t> - surgia assim.</a:t>
            </a:r>
          </a:p>
          <a:p>
            <a:pPr marL="0" indent="0">
              <a:buNone/>
            </a:pPr>
            <a:r>
              <a:rPr lang="pt-BR" dirty="0"/>
              <a:t>- Dizem os historiadores que a população entendeu que era a chance de fazer não só o que era proibido durante a quaresma, como também tudo o que não devia ou podia fazer no resto do ano.</a:t>
            </a:r>
          </a:p>
          <a:p>
            <a:pPr marL="0" indent="0">
              <a:buNone/>
            </a:pPr>
            <a:r>
              <a:rPr lang="pt-BR" dirty="0"/>
              <a:t>- Apesar da quebra radical de regras impostas pela religião, a igreja percebeu a importância de, mesmo que </a:t>
            </a:r>
            <a:r>
              <a:rPr lang="pt-BR" dirty="0" err="1"/>
              <a:t>extra-oficialmente</a:t>
            </a:r>
            <a:r>
              <a:rPr lang="pt-BR" dirty="0"/>
              <a:t>, apoiar o carnaval. </a:t>
            </a:r>
          </a:p>
        </p:txBody>
      </p:sp>
    </p:spTree>
    <p:extLst>
      <p:ext uri="{BB962C8B-B14F-4D97-AF65-F5344CB8AC3E}">
        <p14:creationId xmlns:p14="http://schemas.microsoft.com/office/powerpoint/2010/main" val="189586271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buNone/>
            </a:pPr>
            <a:r>
              <a:rPr lang="pt-BR" dirty="0"/>
              <a:t>- O Papa Leão XIII escreveu uma declaração, demonstrando a aceitação da igreja católica. O que, segundo </a:t>
            </a:r>
            <a:r>
              <a:rPr lang="pt-BR" dirty="0" err="1"/>
              <a:t>Minois</a:t>
            </a:r>
            <a:r>
              <a:rPr lang="pt-BR" dirty="0"/>
              <a:t> (2003, p.168) essa atitude da igreja amenizava qualquer tipo de reação popular contra as leis da igreja.</a:t>
            </a:r>
          </a:p>
          <a:p>
            <a:pPr marL="0" indent="0">
              <a:buNone/>
            </a:pPr>
            <a:r>
              <a:rPr lang="pt-BR" dirty="0"/>
              <a:t>- Diante do consentimento da igreja, o carnaval estava livre e a população passou a encarar tudo de forma irônica e divertida. Na época medieval havia uma batalha entre "ö gordo bonachão Senhor Carnaval e a "magra e triste Dona Quaresma". </a:t>
            </a:r>
            <a:r>
              <a:rPr lang="pt-BR" dirty="0" err="1"/>
              <a:t>Baktin</a:t>
            </a:r>
            <a:r>
              <a:rPr lang="pt-BR" dirty="0"/>
              <a:t> considera que o carnaval é a "segunda vida do povo", sua vida festiva.</a:t>
            </a:r>
          </a:p>
        </p:txBody>
      </p:sp>
    </p:spTree>
    <p:extLst>
      <p:ext uri="{BB962C8B-B14F-4D97-AF65-F5344CB8AC3E}">
        <p14:creationId xmlns:p14="http://schemas.microsoft.com/office/powerpoint/2010/main" val="269119668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buNone/>
            </a:pPr>
            <a:r>
              <a:rPr lang="pt-BR" dirty="0"/>
              <a:t>- Bakhtin e </a:t>
            </a:r>
            <a:r>
              <a:rPr lang="pt-BR" dirty="0" err="1"/>
              <a:t>Maffesoli</a:t>
            </a:r>
            <a:r>
              <a:rPr lang="pt-BR" dirty="0"/>
              <a:t> afirmam que a alegria do carnaval não aliena as pessoas sobre as ações e questões do terror e o sofrimento. </a:t>
            </a:r>
          </a:p>
          <a:p>
            <a:pPr marL="0" indent="0">
              <a:buNone/>
            </a:pPr>
            <a:r>
              <a:rPr lang="pt-BR" dirty="0"/>
              <a:t>- Bakhtin considera "o riso, dom de Deus, unicamente ao homem concedido, é aproximado do poder do homem sobre a terra, da razão e do espírito que apenas ele possui". O riso, portanto, purifica o sério, liberta a consciência, o pensamento e a imaginação. Ainda segundo ele, o abandono das hierarquias numa festa como o carnaval cria um vocabulário e um gestual peculiares, um "tipo particular de comunicação".</a:t>
            </a:r>
          </a:p>
        </p:txBody>
      </p:sp>
    </p:spTree>
    <p:extLst>
      <p:ext uri="{BB962C8B-B14F-4D97-AF65-F5344CB8AC3E}">
        <p14:creationId xmlns:p14="http://schemas.microsoft.com/office/powerpoint/2010/main" val="153949506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buNone/>
            </a:pPr>
            <a:r>
              <a:rPr lang="pt-BR" dirty="0"/>
              <a:t>- É importante observar que, tradicionalmente, a fantasia simboliza uma realidade bem diferente daquela que o folião possui no restante do ano.</a:t>
            </a:r>
          </a:p>
          <a:p>
            <a:pPr marL="0" indent="0">
              <a:buNone/>
            </a:pPr>
            <a:r>
              <a:rPr lang="pt-BR" dirty="0"/>
              <a:t>- A máscara pode revelar sentimentos e aspirações, ou seja, enquanto encobre o físico e evidencia outros mistérios.</a:t>
            </a:r>
          </a:p>
          <a:p>
            <a:pPr marL="0" indent="0">
              <a:buNone/>
            </a:pPr>
            <a:r>
              <a:rPr lang="pt-BR" dirty="0"/>
              <a:t>- </a:t>
            </a:r>
            <a:r>
              <a:rPr lang="pt-BR" dirty="0" err="1"/>
              <a:t>DaMatta</a:t>
            </a:r>
            <a:r>
              <a:rPr lang="pt-BR" dirty="0"/>
              <a:t> (1997, p.18) observa o comportamento diferenciado entre brasileiros e americanos. O sociólogo questiona o porquê da sociedade americana ter como ideologia "iguais, mas separados", enquanto os brasileiros escolhem ser "diferentes, porém juntos.</a:t>
            </a:r>
          </a:p>
        </p:txBody>
      </p:sp>
    </p:spTree>
    <p:extLst>
      <p:ext uri="{BB962C8B-B14F-4D97-AF65-F5344CB8AC3E}">
        <p14:creationId xmlns:p14="http://schemas.microsoft.com/office/powerpoint/2010/main" val="104916309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fontScale="85000" lnSpcReduction="10000"/>
          </a:bodyPr>
          <a:lstStyle/>
          <a:p>
            <a:pPr marL="0" indent="0" algn="just">
              <a:buNone/>
            </a:pPr>
            <a:endParaRPr lang="pt-BR" dirty="0" smtClean="0"/>
          </a:p>
          <a:p>
            <a:pPr marL="0" indent="0" algn="just">
              <a:buNone/>
            </a:pPr>
            <a:r>
              <a:rPr lang="pt-BR" dirty="0"/>
              <a:t>- </a:t>
            </a:r>
            <a:r>
              <a:rPr lang="pt-BR" dirty="0" err="1"/>
              <a:t>Maffesoli</a:t>
            </a:r>
            <a:r>
              <a:rPr lang="pt-BR" dirty="0"/>
              <a:t> destaca nesse cenário os valores tribais e, em especial, os rituais. Para ele, o ritual serve como forma poderosa de reforçar, reproduzir, atualizar ou inverter as estruturas de uma sociedade.</a:t>
            </a:r>
          </a:p>
          <a:p>
            <a:pPr marL="0" indent="0" algn="just">
              <a:buNone/>
            </a:pPr>
            <a:r>
              <a:rPr lang="pt-BR" dirty="0"/>
              <a:t>- Já para </a:t>
            </a:r>
            <a:r>
              <a:rPr lang="pt-BR" dirty="0" err="1"/>
              <a:t>DaMatta</a:t>
            </a:r>
            <a:r>
              <a:rPr lang="pt-BR" dirty="0"/>
              <a:t>, "o mito e o ritual seriam, deste modo, dramatizações ou maneiras cruciais de chamar a atenção para certos aspectos da realidade social, facetas que, normalmente, estão submersas pelas rotinas, interesses e complicações do cotidiano". </a:t>
            </a:r>
          </a:p>
        </p:txBody>
      </p:sp>
    </p:spTree>
    <p:extLst>
      <p:ext uri="{BB962C8B-B14F-4D97-AF65-F5344CB8AC3E}">
        <p14:creationId xmlns:p14="http://schemas.microsoft.com/office/powerpoint/2010/main" val="2383084139"/>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2768</TotalTime>
  <Words>8201</Words>
  <Application>Microsoft Office PowerPoint</Application>
  <PresentationFormat>Apresentação na tela (4:3)</PresentationFormat>
  <Paragraphs>438</Paragraphs>
  <Slides>174</Slides>
  <Notes>12</Notes>
  <HiddenSlides>0</HiddenSlides>
  <MMClips>0</MMClips>
  <ScaleCrop>false</ScaleCrop>
  <HeadingPairs>
    <vt:vector size="4" baseType="variant">
      <vt:variant>
        <vt:lpstr>Tema</vt:lpstr>
      </vt:variant>
      <vt:variant>
        <vt:i4>1</vt:i4>
      </vt:variant>
      <vt:variant>
        <vt:lpstr>Títulos de slides</vt:lpstr>
      </vt:variant>
      <vt:variant>
        <vt:i4>174</vt:i4>
      </vt:variant>
    </vt:vector>
  </HeadingPairs>
  <TitlesOfParts>
    <vt:vector size="175" baseType="lpstr">
      <vt:lpstr>Tema do Office</vt:lpstr>
      <vt:lpstr> COMUNICAÇÃO, IDENTIDADE E PRÁTICAS SÓCIO-CULTURAIS</vt:lpstr>
      <vt:lpstr>Seção I</vt:lpstr>
      <vt:lpstr>Objetivos:</vt:lpstr>
      <vt:lpstr>OS CLÁSSICOS</vt:lpstr>
      <vt:lpstr> OS CLÁSSICOS:</vt:lpstr>
      <vt:lpstr>OBRA:</vt:lpstr>
      <vt:lpstr>SOBRE O AUTOR</vt:lpstr>
      <vt:lpstr>SOBRE A OBRA</vt:lpstr>
      <vt:lpstr>DARCY RIBEIRO</vt:lpstr>
      <vt:lpstr>SOBRE O AUTOR</vt:lpstr>
      <vt:lpstr>SOBRE A OBRA</vt:lpstr>
      <vt:lpstr>SÉRGIO BUARQUE DE HOLANDA</vt:lpstr>
      <vt:lpstr>SOBRE O AUTOR</vt:lpstr>
      <vt:lpstr>SOBRE A OBRA</vt:lpstr>
      <vt:lpstr>RAYMUNDO FAORO</vt:lpstr>
      <vt:lpstr>SOBRE O AUTOR</vt:lpstr>
      <vt:lpstr>SOBRE A OBRA</vt:lpstr>
      <vt:lpstr>CAIO PRADO JÚNIOR FORMAÇÃO DO BRASIL CONTEMPORÂNEO</vt:lpstr>
      <vt:lpstr>SOBRE O AUTOR</vt:lpstr>
      <vt:lpstr>SOBRE A OBRA</vt:lpstr>
      <vt:lpstr>CULTURA</vt:lpstr>
      <vt:lpstr>CULTURA</vt:lpstr>
      <vt:lpstr>SOBRE CULTURA</vt:lpstr>
      <vt:lpstr>HISTORIOGRAFIA SOCIAL</vt:lpstr>
      <vt:lpstr>TRIBOS AFRICANAS</vt:lpstr>
      <vt:lpstr>MULHER GIRAFA - TAILÂNDIA</vt:lpstr>
      <vt:lpstr>No Egito, os genitais femininos externos são considerados “impuros” e a menina que não for circuncisa é chamada de nigsa, isto é, suja.</vt:lpstr>
      <vt:lpstr>ESCOLA DOS ANNALES</vt:lpstr>
      <vt:lpstr>VÍDEO</vt:lpstr>
      <vt:lpstr>Historiografia Social</vt:lpstr>
      <vt:lpstr>Historiografia Social</vt:lpstr>
      <vt:lpstr>Historia Social</vt:lpstr>
      <vt:lpstr>História social</vt:lpstr>
      <vt:lpstr>História social</vt:lpstr>
      <vt:lpstr>História Social</vt:lpstr>
      <vt:lpstr>História Social</vt:lpstr>
      <vt:lpstr>Motivos:</vt:lpstr>
      <vt:lpstr>História das Mentalidades</vt:lpstr>
      <vt:lpstr>H. Das Mentalidades</vt:lpstr>
      <vt:lpstr>PORTANTO:</vt:lpstr>
      <vt:lpstr>H. Cultural enquanto Campo do saber</vt:lpstr>
      <vt:lpstr>DEFINIÇÃO</vt:lpstr>
      <vt:lpstr>O Homem e a cultura</vt:lpstr>
      <vt:lpstr>NOÇÕES DE CULTURA</vt:lpstr>
      <vt:lpstr>CULTURA E SUAS PARTICULARIDADES</vt:lpstr>
      <vt:lpstr>A CULTURA É PARA TODOS</vt:lpstr>
      <vt:lpstr>O LUGAR DA CULTURA</vt:lpstr>
      <vt:lpstr>Video</vt:lpstr>
      <vt:lpstr>TEXTO I e II E III</vt:lpstr>
      <vt:lpstr>PETER BURKE</vt:lpstr>
      <vt:lpstr>Apresentação do PowerPoint</vt:lpstr>
      <vt:lpstr> O que é história cultural- PeterBurke https://www.youtube.com/watch?v=6qyyIcPGpEQ. ( Finalizar com esse vídeo) </vt:lpstr>
      <vt:lpstr>Peter Burke</vt:lpstr>
      <vt:lpstr>Ainda falando de cultura</vt:lpstr>
      <vt:lpstr>SEÇÃO II</vt:lpstr>
      <vt:lpstr>EM BUSCA DO ENTENDIMENTO DA CULTURA BRASILEIRA</vt:lpstr>
      <vt:lpstr>UMA PAIXÃO NACIONAL</vt:lpstr>
      <vt:lpstr>CULTURA BRASILEIRA</vt:lpstr>
      <vt:lpstr>A miscigenação</vt:lpstr>
      <vt:lpstr>A Guerra de reconquista</vt:lpstr>
      <vt:lpstr>A Burguesia</vt:lpstr>
      <vt:lpstr>Apresentação do PowerPoint</vt:lpstr>
      <vt:lpstr>Grandes navegações</vt:lpstr>
      <vt:lpstr>A OCUPAÇÃO</vt:lpstr>
      <vt:lpstr>O achamento</vt:lpstr>
      <vt:lpstr>A empresa</vt:lpstr>
      <vt:lpstr>Engenho</vt:lpstr>
      <vt:lpstr>Sociedade Brasileira Colonial</vt:lpstr>
      <vt:lpstr>A “vida” no engenho</vt:lpstr>
      <vt:lpstr>A VIDA NO CICLO DO OURO</vt:lpstr>
      <vt:lpstr>A VIDA NO CICLO DO CAFÉ</vt:lpstr>
      <vt:lpstr>Escravidão</vt:lpstr>
      <vt:lpstr>Gilberto Freyre Casa Grande e senzala</vt:lpstr>
      <vt:lpstr>Mercado de escravos</vt:lpstr>
      <vt:lpstr>Os motivos da colonização</vt:lpstr>
      <vt:lpstr>Os motivos da colonização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 SOB O OLHAR DE DARCY RIBEIRO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Gilberto Freyre Casa Grande e senzala</vt:lpstr>
      <vt:lpstr>Mercado de escravos</vt:lpstr>
      <vt:lpstr>Os motivos da colonização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SÉRGIO BUARQUE DE HOLANDA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CAIO PRADO JUNIOR</vt:lpstr>
      <vt:lpstr>RAYMUNDO FAORO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 CARNAVAL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DISCIPLINA</dc:title>
  <dc:creator>user</dc:creator>
  <cp:lastModifiedBy>usuario</cp:lastModifiedBy>
  <cp:revision>122</cp:revision>
  <cp:lastPrinted>2015-03-08T22:07:38Z</cp:lastPrinted>
  <dcterms:created xsi:type="dcterms:W3CDTF">2015-02-01T23:41:46Z</dcterms:created>
  <dcterms:modified xsi:type="dcterms:W3CDTF">2017-03-27T01:35:20Z</dcterms:modified>
</cp:coreProperties>
</file>