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D1C7-1E61-446B-8D6F-B06A8AC6F85D}" type="datetimeFigureOut">
              <a:rPr lang="pt-BR" smtClean="0"/>
              <a:pPr/>
              <a:t>9/1/2013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3026-0137-4168-836A-7C70512B2EE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D1C7-1E61-446B-8D6F-B06A8AC6F85D}" type="datetimeFigureOut">
              <a:rPr lang="pt-BR" smtClean="0"/>
              <a:pPr/>
              <a:t>9/1/2013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3026-0137-4168-836A-7C70512B2E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D1C7-1E61-446B-8D6F-B06A8AC6F85D}" type="datetimeFigureOut">
              <a:rPr lang="pt-BR" smtClean="0"/>
              <a:pPr/>
              <a:t>9/1/2013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3026-0137-4168-836A-7C70512B2E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D1C7-1E61-446B-8D6F-B06A8AC6F85D}" type="datetimeFigureOut">
              <a:rPr lang="pt-BR" smtClean="0"/>
              <a:pPr/>
              <a:t>9/1/2013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3026-0137-4168-836A-7C70512B2E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D1C7-1E61-446B-8D6F-B06A8AC6F85D}" type="datetimeFigureOut">
              <a:rPr lang="pt-BR" smtClean="0"/>
              <a:pPr/>
              <a:t>9/1/2013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3026-0137-4168-836A-7C70512B2E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D1C7-1E61-446B-8D6F-B06A8AC6F85D}" type="datetimeFigureOut">
              <a:rPr lang="pt-BR" smtClean="0"/>
              <a:pPr/>
              <a:t>9/1/2013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3026-0137-4168-836A-7C70512B2E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D1C7-1E61-446B-8D6F-B06A8AC6F85D}" type="datetimeFigureOut">
              <a:rPr lang="pt-BR" smtClean="0"/>
              <a:pPr/>
              <a:t>9/1/2013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3026-0137-4168-836A-7C70512B2E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D1C7-1E61-446B-8D6F-B06A8AC6F85D}" type="datetimeFigureOut">
              <a:rPr lang="pt-BR" smtClean="0"/>
              <a:pPr/>
              <a:t>9/1/2013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3026-0137-4168-836A-7C70512B2E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D1C7-1E61-446B-8D6F-B06A8AC6F85D}" type="datetimeFigureOut">
              <a:rPr lang="pt-BR" smtClean="0"/>
              <a:pPr/>
              <a:t>9/1/2013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3026-0137-4168-836A-7C70512B2E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D1C7-1E61-446B-8D6F-B06A8AC6F85D}" type="datetimeFigureOut">
              <a:rPr lang="pt-BR" smtClean="0"/>
              <a:pPr/>
              <a:t>9/1/2013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33026-0137-4168-836A-7C70512B2EE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1AD1C7-1E61-446B-8D6F-B06A8AC6F85D}" type="datetimeFigureOut">
              <a:rPr lang="pt-BR" smtClean="0"/>
              <a:pPr/>
              <a:t>9/1/2013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BA33026-0137-4168-836A-7C70512B2E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1AD1C7-1E61-446B-8D6F-B06A8AC6F85D}" type="datetimeFigureOut">
              <a:rPr lang="pt-BR" smtClean="0"/>
              <a:pPr/>
              <a:t>9/1/2013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BA33026-0137-4168-836A-7C70512B2E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GRANDES EVENTOS ESPORTIVOS</a:t>
            </a:r>
            <a:br>
              <a:rPr lang="pt-BR" sz="3600" dirty="0" smtClean="0"/>
            </a:br>
            <a:r>
              <a:rPr lang="pt-BR" sz="3600" dirty="0" smtClean="0"/>
              <a:t>o legado como patrimônio que fica</a:t>
            </a:r>
            <a:br>
              <a:rPr lang="pt-BR" sz="3600" dirty="0" smtClean="0"/>
            </a:br>
            <a:r>
              <a:rPr lang="pt-BR" sz="3600" dirty="0" smtClean="0"/>
              <a:t>			</a:t>
            </a:r>
            <a:r>
              <a:rPr lang="pt-BR" sz="1600" dirty="0" smtClean="0"/>
              <a:t>Prof. Dr. Márcio de Oliveira Guerra</a:t>
            </a:r>
            <a:br>
              <a:rPr lang="pt-BR" sz="1600" dirty="0" smtClean="0"/>
            </a:br>
            <a:r>
              <a:rPr lang="pt-BR" sz="1600" dirty="0" smtClean="0"/>
              <a:t>			Universidade Federal de Juiz de Fora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Onde identificar o legado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Segundo estudo do Grupo de Pesquisas e Estudos Olímpicos da Gama Filho:</a:t>
            </a:r>
          </a:p>
          <a:p>
            <a:r>
              <a:rPr lang="pt-BR" dirty="0" smtClean="0"/>
              <a:t>1- Legado do evento em si</a:t>
            </a:r>
          </a:p>
          <a:p>
            <a:r>
              <a:rPr lang="pt-BR" dirty="0" smtClean="0"/>
              <a:t>2- Legado da candidatura</a:t>
            </a:r>
          </a:p>
          <a:p>
            <a:r>
              <a:rPr lang="pt-BR" dirty="0" smtClean="0"/>
              <a:t>3- Legado da imagem da cidade e do país</a:t>
            </a:r>
          </a:p>
          <a:p>
            <a:r>
              <a:rPr lang="pt-BR" dirty="0" smtClean="0"/>
              <a:t>4- Legado da governança</a:t>
            </a:r>
          </a:p>
          <a:p>
            <a:r>
              <a:rPr lang="pt-BR" dirty="0" smtClean="0"/>
              <a:t>5- Legado do conhecimento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tabel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1" y="256595"/>
            <a:ext cx="5857916" cy="66842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Papel da Mídia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Função histórica, mas também a de retratar a “verdade”.</a:t>
            </a:r>
          </a:p>
          <a:p>
            <a:r>
              <a:rPr lang="pt-BR" dirty="0" smtClean="0"/>
              <a:t>Cobertura do Pan 2007- no começo, festa, depois, desconfiança, denúncia, Rio x São Paulo, sucesso esportivo, questionamento do legado.</a:t>
            </a:r>
          </a:p>
          <a:p>
            <a:r>
              <a:rPr lang="pt-BR" dirty="0" smtClean="0"/>
              <a:t>O grande problema é que nem tudo que envolve o evento se torna pauta e dados importantes ficam fora e sem divulgação.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Informações que faltaram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Dados que poderiam ajudar a valorizar a experiência do Pan 2007, além de abrir a candidatura para a Copa e a </a:t>
            </a:r>
            <a:r>
              <a:rPr lang="pt-BR" dirty="0" err="1" smtClean="0"/>
              <a:t>Olímpíada</a:t>
            </a:r>
            <a:r>
              <a:rPr lang="pt-BR" dirty="0" smtClean="0"/>
              <a:t>.</a:t>
            </a:r>
          </a:p>
          <a:p>
            <a:r>
              <a:rPr lang="pt-BR" dirty="0" smtClean="0"/>
              <a:t>1- PIB movimentado no Pan 2007 – 5,7 bilhões de reais (maior do que São Gonçalo e Niterói)</a:t>
            </a:r>
          </a:p>
          <a:p>
            <a:r>
              <a:rPr lang="pt-BR" dirty="0" smtClean="0"/>
              <a:t>2- Gastos: 4 bilhões de reais.</a:t>
            </a:r>
          </a:p>
          <a:p>
            <a:r>
              <a:rPr lang="pt-BR" dirty="0" smtClean="0"/>
              <a:t>      Receita: 10 bilhões de reais.</a:t>
            </a:r>
          </a:p>
          <a:p>
            <a:r>
              <a:rPr lang="pt-BR" dirty="0" smtClean="0"/>
              <a:t>42 setores diretamente atingidos pelo evento.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Investimento público: 3,5 milhões que geraram investimento privado de 6,7 bilhões.</a:t>
            </a:r>
          </a:p>
          <a:p>
            <a:r>
              <a:rPr lang="pt-BR" dirty="0" smtClean="0"/>
              <a:t>Setores que mais lucraram: construção civil; administração pública; comércio; aluguel de imóveis; agropecuária e refino de petróleo.</a:t>
            </a:r>
          </a:p>
          <a:p>
            <a:r>
              <a:rPr lang="pt-BR" dirty="0" smtClean="0"/>
              <a:t>Benefícios para as cidades vizinhas ao Rio de Janeiro foram enormes.</a:t>
            </a:r>
          </a:p>
          <a:p>
            <a:r>
              <a:rPr lang="pt-BR" dirty="0" smtClean="0"/>
              <a:t>Geração de força de trabalho de 178.955.</a:t>
            </a:r>
          </a:p>
          <a:p>
            <a:r>
              <a:rPr lang="pt-BR" dirty="0" smtClean="0"/>
              <a:t>Isso desconstrói o discurso que já está de volta de que os recursos com os eventos esportivos deveriam ser revertidos em outras áreas, como a saúde.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Evento Esportivo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Conceito geral: um conjunto de ações profissionais previamente planejadas, que segue uma </a:t>
            </a:r>
            <a:r>
              <a:rPr lang="pt-BR" dirty="0" err="1" smtClean="0"/>
              <a:t>sequência</a:t>
            </a:r>
            <a:r>
              <a:rPr lang="pt-BR" dirty="0" smtClean="0"/>
              <a:t> lógica de preceitos e conceitos administrativos, com o objetivo de alcançar resultados que possam ser qualificados e quantificados junto ao público alvo.</a:t>
            </a:r>
          </a:p>
          <a:p>
            <a:r>
              <a:rPr lang="pt-BR" dirty="0" smtClean="0"/>
              <a:t>Lembrar sempre de definir para quem e para que se faz o evento.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do planejamento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1- O que pretendemos alcançar?</a:t>
            </a:r>
          </a:p>
          <a:p>
            <a:r>
              <a:rPr lang="pt-BR" dirty="0" smtClean="0"/>
              <a:t>2- Em quanto tempo pretendemos alcançar?</a:t>
            </a:r>
          </a:p>
          <a:p>
            <a:r>
              <a:rPr lang="pt-BR" dirty="0" smtClean="0"/>
              <a:t>3- Como podemos alcançar o que pretendemos?</a:t>
            </a:r>
          </a:p>
          <a:p>
            <a:r>
              <a:rPr lang="pt-BR" dirty="0" smtClean="0"/>
              <a:t>4- O que fazer e como fazer?</a:t>
            </a:r>
          </a:p>
          <a:p>
            <a:r>
              <a:rPr lang="pt-BR" dirty="0" smtClean="0"/>
              <a:t>5- Quem vai fazer o que?</a:t>
            </a:r>
          </a:p>
          <a:p>
            <a:r>
              <a:rPr lang="pt-BR" dirty="0" smtClean="0"/>
              <a:t>6- Em que </a:t>
            </a:r>
            <a:r>
              <a:rPr lang="pt-BR" dirty="0" err="1" smtClean="0"/>
              <a:t>sequência</a:t>
            </a:r>
            <a:r>
              <a:rPr lang="pt-BR" dirty="0" smtClean="0"/>
              <a:t> será feito?</a:t>
            </a:r>
          </a:p>
          <a:p>
            <a:r>
              <a:rPr lang="pt-BR" dirty="0" smtClean="0"/>
              <a:t>7- Quais os recursos necessários?</a:t>
            </a:r>
          </a:p>
          <a:p>
            <a:r>
              <a:rPr lang="pt-BR" dirty="0" smtClean="0"/>
              <a:t>8- Como e o que vai ser avaliado?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Anatomia de um projeto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Folha de rosto</a:t>
            </a:r>
          </a:p>
          <a:p>
            <a:r>
              <a:rPr lang="pt-BR" dirty="0" smtClean="0"/>
              <a:t>Apresentação</a:t>
            </a:r>
          </a:p>
          <a:p>
            <a:r>
              <a:rPr lang="pt-BR" dirty="0" smtClean="0"/>
              <a:t>Objetivo</a:t>
            </a:r>
          </a:p>
          <a:p>
            <a:r>
              <a:rPr lang="pt-BR" dirty="0" smtClean="0"/>
              <a:t>Local</a:t>
            </a:r>
          </a:p>
          <a:p>
            <a:r>
              <a:rPr lang="pt-BR" dirty="0" smtClean="0"/>
              <a:t>Público alvo</a:t>
            </a:r>
          </a:p>
          <a:p>
            <a:r>
              <a:rPr lang="pt-BR" dirty="0" smtClean="0"/>
              <a:t>Desenvolvimento</a:t>
            </a:r>
          </a:p>
          <a:p>
            <a:r>
              <a:rPr lang="pt-BR" dirty="0" smtClean="0"/>
              <a:t>Recursos</a:t>
            </a:r>
          </a:p>
          <a:p>
            <a:r>
              <a:rPr lang="pt-BR" dirty="0" smtClean="0"/>
              <a:t>Promocional</a:t>
            </a:r>
          </a:p>
          <a:p>
            <a:r>
              <a:rPr lang="pt-BR" dirty="0" smtClean="0"/>
              <a:t>Cronograma</a:t>
            </a:r>
          </a:p>
          <a:p>
            <a:r>
              <a:rPr lang="pt-BR" dirty="0" smtClean="0"/>
              <a:t>Assinaturas</a:t>
            </a:r>
          </a:p>
          <a:p>
            <a:r>
              <a:rPr lang="pt-BR" dirty="0" smtClean="0"/>
              <a:t>Anexos</a:t>
            </a:r>
          </a:p>
          <a:p>
            <a:r>
              <a:rPr lang="pt-BR" dirty="0" smtClean="0"/>
              <a:t>Avaliação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Organização de Eventos Esportivos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Idealização</a:t>
            </a:r>
          </a:p>
          <a:p>
            <a:r>
              <a:rPr lang="pt-BR" dirty="0" smtClean="0"/>
              <a:t>Projeto</a:t>
            </a:r>
          </a:p>
          <a:p>
            <a:r>
              <a:rPr lang="pt-BR" dirty="0" smtClean="0"/>
              <a:t>Pré-evento</a:t>
            </a:r>
          </a:p>
          <a:p>
            <a:r>
              <a:rPr lang="pt-BR" dirty="0" err="1" smtClean="0"/>
              <a:t>Transevento</a:t>
            </a:r>
            <a:endParaRPr lang="pt-BR" dirty="0" smtClean="0"/>
          </a:p>
          <a:p>
            <a:r>
              <a:rPr lang="pt-BR" dirty="0" smtClean="0"/>
              <a:t>Pós-Evento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a responder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Somos capazes de organizar o evento?</a:t>
            </a:r>
          </a:p>
          <a:p>
            <a:r>
              <a:rPr lang="pt-BR" dirty="0" smtClean="0"/>
              <a:t>Temos as instalações necessárias?</a:t>
            </a:r>
          </a:p>
          <a:p>
            <a:r>
              <a:rPr lang="pt-BR" dirty="0" smtClean="0"/>
              <a:t>Contamos com recursos financeiros suficientes?</a:t>
            </a:r>
          </a:p>
          <a:p>
            <a:r>
              <a:rPr lang="pt-BR" dirty="0" smtClean="0"/>
              <a:t>Temos opções para captação de recursos?</a:t>
            </a:r>
          </a:p>
          <a:p>
            <a:r>
              <a:rPr lang="pt-BR" dirty="0" smtClean="0"/>
              <a:t>Contamos com a necessária mão-de-obra?</a:t>
            </a:r>
          </a:p>
          <a:p>
            <a:r>
              <a:rPr lang="pt-BR" dirty="0" smtClean="0"/>
              <a:t>Temos a experiência necessária?</a:t>
            </a:r>
          </a:p>
          <a:p>
            <a:r>
              <a:rPr lang="pt-BR" dirty="0" smtClean="0"/>
              <a:t>Temos tempo suficiente para a preparação?</a:t>
            </a:r>
          </a:p>
          <a:p>
            <a:r>
              <a:rPr lang="pt-BR" dirty="0" smtClean="0"/>
              <a:t>Contamos com um ambiente favorável?</a:t>
            </a:r>
          </a:p>
          <a:p>
            <a:r>
              <a:rPr lang="pt-BR" dirty="0" smtClean="0"/>
              <a:t>Esse evento despertará o interesse das pessoas?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legado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“Legado é o conjunto de benefícios culturais, estruturais, educacionais, sociais e esportivos que ficam efetivados e ativados depois da celebração desses jogos nas cidades e países sedes” – dicionário Prof. Manoel </a:t>
            </a:r>
            <a:r>
              <a:rPr lang="pt-BR" dirty="0" err="1" smtClean="0"/>
              <a:t>Tubino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a responder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Este evento despertará o interesse da mídia?</a:t>
            </a:r>
          </a:p>
          <a:p>
            <a:r>
              <a:rPr lang="pt-BR" dirty="0" smtClean="0"/>
              <a:t>Já foram realizados eventos deste tipo?</a:t>
            </a:r>
          </a:p>
          <a:p>
            <a:r>
              <a:rPr lang="pt-BR" dirty="0" smtClean="0"/>
              <a:t>A entidade que representamos apoiará o evento?</a:t>
            </a:r>
          </a:p>
          <a:p>
            <a:r>
              <a:rPr lang="pt-BR" dirty="0" smtClean="0"/>
              <a:t>Existe algum problema que possa contribuir para o fracasso do evento?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Cobertura da Mídia: como se dá?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Interesses diferenciados dos veículos.</a:t>
            </a:r>
          </a:p>
          <a:p>
            <a:r>
              <a:rPr lang="pt-BR" dirty="0" smtClean="0"/>
              <a:t>Visões e comportamentos diferentes dos jornalistas.</a:t>
            </a:r>
          </a:p>
          <a:p>
            <a:r>
              <a:rPr lang="pt-BR" dirty="0" smtClean="0"/>
              <a:t>Assessorias x Jornalistas</a:t>
            </a:r>
          </a:p>
          <a:p>
            <a:r>
              <a:rPr lang="pt-BR" dirty="0" smtClean="0"/>
              <a:t>“Verdade jornalística”</a:t>
            </a:r>
          </a:p>
          <a:p>
            <a:r>
              <a:rPr lang="pt-BR" dirty="0" smtClean="0"/>
              <a:t>Escolha da oportunidade e da forma de comunicar.</a:t>
            </a:r>
          </a:p>
          <a:p>
            <a:r>
              <a:rPr lang="pt-BR" dirty="0" smtClean="0"/>
              <a:t>Convívio com o conflito de interesses.</a:t>
            </a:r>
          </a:p>
          <a:p>
            <a:r>
              <a:rPr lang="pt-BR" dirty="0" smtClean="0"/>
              <a:t>A relação e reação com a crise.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Fragilidades na organização e facilmente percebidos pela mídia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Falta de planejamento.</a:t>
            </a:r>
          </a:p>
          <a:p>
            <a:r>
              <a:rPr lang="pt-BR" dirty="0" smtClean="0"/>
              <a:t>Falta de liderança.</a:t>
            </a:r>
          </a:p>
          <a:p>
            <a:r>
              <a:rPr lang="pt-BR" dirty="0" smtClean="0"/>
              <a:t>Jogo de vaidades na comissão organizadora.</a:t>
            </a:r>
          </a:p>
          <a:p>
            <a:r>
              <a:rPr lang="pt-BR" dirty="0" smtClean="0"/>
              <a:t>Fonte “oficiosa” interna que compromete e fura outros veículos e a própria organização.</a:t>
            </a:r>
          </a:p>
          <a:p>
            <a:r>
              <a:rPr lang="pt-BR" dirty="0" smtClean="0"/>
              <a:t>Falhas em regulamento.</a:t>
            </a:r>
          </a:p>
          <a:p>
            <a:r>
              <a:rPr lang="pt-BR" dirty="0" smtClean="0"/>
              <a:t>Interesses comerciais misturados ao evento </a:t>
            </a:r>
            <a:r>
              <a:rPr lang="pt-BR" smtClean="0"/>
              <a:t>ou notícia sobre ele.</a:t>
            </a:r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Estratégias para se ter um bom relacionamento com a mídia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Saber o que dizer e quando dizer.</a:t>
            </a:r>
          </a:p>
          <a:p>
            <a:r>
              <a:rPr lang="pt-BR" dirty="0" smtClean="0"/>
              <a:t>Não deixar muitas “vozes” falarem. Escolher a fonte apropriada para cada momento e cada situação. Muitas vezes, até mesmo em relação ao veículo ou jornalista.</a:t>
            </a:r>
          </a:p>
          <a:p>
            <a:r>
              <a:rPr lang="pt-BR" dirty="0" smtClean="0"/>
              <a:t>Fazer </a:t>
            </a:r>
            <a:r>
              <a:rPr lang="pt-BR" dirty="0" err="1" smtClean="0"/>
              <a:t>mídia-trainning</a:t>
            </a:r>
            <a:endParaRPr lang="pt-BR" dirty="0" smtClean="0"/>
          </a:p>
          <a:p>
            <a:r>
              <a:rPr lang="pt-BR" dirty="0" smtClean="0"/>
              <a:t>Não esconder nada quando em tempo de crise. Antecipar a divulgação da versão dos fatos.</a:t>
            </a:r>
          </a:p>
          <a:p>
            <a:r>
              <a:rPr lang="pt-BR" dirty="0" smtClean="0"/>
              <a:t>Não gerar crise, não criar situações de conflito desnecessárias.</a:t>
            </a:r>
          </a:p>
          <a:p>
            <a:r>
              <a:rPr lang="pt-BR" dirty="0" smtClean="0"/>
              <a:t>Saber o que é notícia e como aproveitar o espaço de </a:t>
            </a:r>
            <a:r>
              <a:rPr lang="pt-BR" smtClean="0"/>
              <a:t>forma positiva.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Aspectos a se considerar quando se pensa em legado esportivo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Histórico</a:t>
            </a:r>
          </a:p>
          <a:p>
            <a:r>
              <a:rPr lang="pt-BR" dirty="0" smtClean="0"/>
              <a:t>Esportivo</a:t>
            </a:r>
          </a:p>
          <a:p>
            <a:r>
              <a:rPr lang="pt-BR" dirty="0" smtClean="0"/>
              <a:t>Econômico</a:t>
            </a:r>
          </a:p>
          <a:p>
            <a:r>
              <a:rPr lang="pt-BR" dirty="0" smtClean="0"/>
              <a:t>Comunicação</a:t>
            </a:r>
          </a:p>
          <a:p>
            <a:r>
              <a:rPr lang="pt-BR" dirty="0" smtClean="0"/>
              <a:t>Social</a:t>
            </a:r>
          </a:p>
          <a:p>
            <a:endParaRPr lang="pt-BR" dirty="0" smtClean="0"/>
          </a:p>
          <a:p>
            <a:r>
              <a:rPr lang="pt-BR" dirty="0" smtClean="0"/>
              <a:t>A conquista de uma sede é reflexo da estabilidade econômica e das relações internacionais.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“Década de Ouro”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inquestionável que estamos vivendo uma década especial para o esporte brasileiro e que, talvez, nunca mais se repita em toda a história. </a:t>
            </a:r>
          </a:p>
          <a:p>
            <a:r>
              <a:rPr lang="pt-BR" dirty="0" smtClean="0"/>
              <a:t>Impactos sociais visíveis, com geração de renda, desenvolvimento, aquecimento da economia, da prática do esporte, da saúde e diversos outros aspectos.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história começa no Pan 2007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competição serviu como um teste para o Brasil. Uma avaliação do potencial organizacional do país visando identificar se o país poderia se habilitar a ser sede de uma Copa do Mundo e uma Olimpíada.</a:t>
            </a:r>
          </a:p>
          <a:p>
            <a:pPr algn="just"/>
            <a:r>
              <a:rPr lang="pt-BR" dirty="0" smtClean="0"/>
              <a:t>É importante perceber o cenário completamente diferente em relação à Copa de 50 e o Pan de 1963, em São Paulo.</a:t>
            </a:r>
          </a:p>
          <a:p>
            <a:pPr algn="just"/>
            <a:r>
              <a:rPr lang="pt-BR" dirty="0" smtClean="0"/>
              <a:t>Houve uma transformação do esporte.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Pontos positivos do Pan 2007</a:t>
            </a:r>
            <a:br>
              <a:rPr lang="pt-BR" dirty="0" smtClean="0"/>
            </a:br>
            <a:r>
              <a:rPr lang="pt-BR" sz="1400" dirty="0" smtClean="0"/>
              <a:t>Dados da pesquisa feita pela </a:t>
            </a:r>
            <a:r>
              <a:rPr lang="pt-BR" sz="1400" dirty="0" err="1" smtClean="0"/>
              <a:t>Fipe</a:t>
            </a:r>
            <a:r>
              <a:rPr lang="pt-BR" sz="1400" dirty="0" smtClean="0"/>
              <a:t> (Fundação Institucional de Pesquisa Econômica)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1- </a:t>
            </a:r>
            <a:r>
              <a:rPr lang="pt-BR" dirty="0" err="1" smtClean="0"/>
              <a:t>Infraestrutura</a:t>
            </a:r>
            <a:r>
              <a:rPr lang="pt-BR" dirty="0" smtClean="0"/>
              <a:t> adaptada para a realização do </a:t>
            </a:r>
            <a:r>
              <a:rPr lang="pt-BR" dirty="0" err="1" smtClean="0"/>
              <a:t>Parapan</a:t>
            </a:r>
            <a:r>
              <a:rPr lang="pt-BR" dirty="0" smtClean="0"/>
              <a:t>.</a:t>
            </a:r>
          </a:p>
          <a:p>
            <a:r>
              <a:rPr lang="pt-BR" dirty="0" smtClean="0"/>
              <a:t>2- Cobertura da Mídia.</a:t>
            </a:r>
          </a:p>
          <a:p>
            <a:r>
              <a:rPr lang="pt-BR" dirty="0" smtClean="0"/>
              <a:t>3- Apoio da população.</a:t>
            </a:r>
          </a:p>
          <a:p>
            <a:r>
              <a:rPr lang="pt-BR" dirty="0" smtClean="0"/>
              <a:t>4- Campanha da </a:t>
            </a:r>
            <a:r>
              <a:rPr lang="pt-BR" dirty="0" err="1" smtClean="0"/>
              <a:t>Tv</a:t>
            </a:r>
            <a:r>
              <a:rPr lang="pt-BR" dirty="0" smtClean="0"/>
              <a:t> Globo direcionada ao estímulo do esporte com responsabilidade social utilizando atletas de ponta.</a:t>
            </a:r>
          </a:p>
          <a:p>
            <a:r>
              <a:rPr lang="pt-BR" dirty="0" smtClean="0"/>
              <a:t>5- Envolvimento governamental em prol do evento. 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Pontos negativos</a:t>
            </a:r>
            <a:br>
              <a:rPr lang="pt-BR" dirty="0" smtClean="0"/>
            </a:br>
            <a:r>
              <a:rPr lang="pt-BR" sz="4800" dirty="0" smtClean="0"/>
              <a:t> </a:t>
            </a:r>
            <a:r>
              <a:rPr lang="pt-BR" sz="1300" dirty="0" smtClean="0"/>
              <a:t>Dados da pesquisa feita pela </a:t>
            </a:r>
            <a:r>
              <a:rPr lang="pt-BR" sz="1300" dirty="0" err="1" smtClean="0"/>
              <a:t>Fipe</a:t>
            </a:r>
            <a:r>
              <a:rPr lang="pt-BR" sz="1300" dirty="0" smtClean="0"/>
              <a:t> (Fundação Institucional de Pesquisa Econômica)</a:t>
            </a:r>
            <a:endParaRPr lang="pt-BR" sz="1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1- Obras programadas e não cumpridas.</a:t>
            </a:r>
          </a:p>
          <a:p>
            <a:r>
              <a:rPr lang="pt-BR" dirty="0" smtClean="0"/>
              <a:t>2- Alguns estádios vazios e não liberação de ingressos para a população.</a:t>
            </a:r>
          </a:p>
          <a:p>
            <a:r>
              <a:rPr lang="pt-BR" dirty="0" smtClean="0"/>
              <a:t>3- Cerimônia de abertura – vaias para o Presidente Lula – repercussão internacional.</a:t>
            </a:r>
          </a:p>
          <a:p>
            <a:r>
              <a:rPr lang="pt-BR" dirty="0" smtClean="0"/>
              <a:t>4- Sistema de doping – escândalo envolvendo Rebeca Gusmão.</a:t>
            </a:r>
          </a:p>
          <a:p>
            <a:r>
              <a:rPr lang="pt-BR" dirty="0" smtClean="0"/>
              <a:t>5- Subutilização da internet e dificuldade de comunicação da organização com o site oficial.</a:t>
            </a:r>
          </a:p>
          <a:p>
            <a:r>
              <a:rPr lang="pt-BR" dirty="0" smtClean="0"/>
              <a:t>6- Alteração da programação das competições sem aviso prévio.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mudou no esporte?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Para Anderson Gurgel, a relação das mídias eletrônicas (expansão) com as práticas do esporte de alto rendimento, </a:t>
            </a:r>
            <a:r>
              <a:rPr lang="pt-BR" dirty="0" err="1" smtClean="0"/>
              <a:t>vocacionadas</a:t>
            </a:r>
            <a:r>
              <a:rPr lang="pt-BR" dirty="0" smtClean="0"/>
              <a:t> ao espetáculo.</a:t>
            </a:r>
          </a:p>
          <a:p>
            <a:r>
              <a:rPr lang="pt-BR" dirty="0" smtClean="0"/>
              <a:t>Hoje o investimento em esporte atinge 2% do PIB brasileiro, com forte tendência de ampliação imediata.</a:t>
            </a:r>
          </a:p>
          <a:p>
            <a:r>
              <a:rPr lang="pt-BR" dirty="0" smtClean="0"/>
              <a:t>Portanto, o conceito de legado se altera (ou amplia). Associação à percepção midiática que se cria desses (tele)espetáculos esportivos e, por </a:t>
            </a:r>
            <a:r>
              <a:rPr lang="pt-BR" dirty="0" err="1" smtClean="0"/>
              <a:t>consequência</a:t>
            </a:r>
            <a:r>
              <a:rPr lang="pt-BR" dirty="0" smtClean="0"/>
              <a:t>, dos impactos econômicos.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mudou no esporte?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Impactos de ordem material e imaterial. </a:t>
            </a:r>
          </a:p>
          <a:p>
            <a:r>
              <a:rPr lang="pt-BR" dirty="0" smtClean="0"/>
              <a:t>Impactos nas diversas áreas da sociedade e do conhecimento.</a:t>
            </a:r>
          </a:p>
          <a:p>
            <a:r>
              <a:rPr lang="pt-BR" dirty="0" smtClean="0"/>
              <a:t>O legado começa na escolha da sede. Na elaboração do projeto e opção do país e/ou cidade.</a:t>
            </a:r>
          </a:p>
          <a:p>
            <a:r>
              <a:rPr lang="pt-BR" dirty="0" smtClean="0"/>
              <a:t>“Hoje, o foco do legado é muito menos esportivo” (</a:t>
            </a:r>
            <a:r>
              <a:rPr lang="pt-BR" dirty="0" err="1" smtClean="0"/>
              <a:t>Pynter</a:t>
            </a:r>
            <a:r>
              <a:rPr lang="pt-BR" dirty="0" smtClean="0"/>
              <a:t> citando </a:t>
            </a:r>
            <a:r>
              <a:rPr lang="pt-BR" dirty="0" err="1" smtClean="0"/>
              <a:t>Preuss</a:t>
            </a:r>
            <a:r>
              <a:rPr lang="pt-BR" dirty="0" smtClean="0"/>
              <a:t>)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204</TotalTime>
  <Words>1169</Words>
  <Application>Microsoft Office PowerPoint</Application>
  <PresentationFormat>Apresentação na tela (4:3)</PresentationFormat>
  <Paragraphs>130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Módulo</vt:lpstr>
      <vt:lpstr>GRANDES EVENTOS ESPORTIVOS o legado como patrimônio que fica    Prof. Dr. Márcio de Oliveira Guerra    Universidade Federal de Juiz de Fora</vt:lpstr>
      <vt:lpstr>Conceito de legado</vt:lpstr>
      <vt:lpstr>Aspectos a se considerar quando se pensa em legado esportivo</vt:lpstr>
      <vt:lpstr>“Década de Ouro”  </vt:lpstr>
      <vt:lpstr>A história começa no Pan 2007</vt:lpstr>
      <vt:lpstr>Pontos positivos do Pan 2007 Dados da pesquisa feita pela Fipe (Fundação Institucional de Pesquisa Econômica)</vt:lpstr>
      <vt:lpstr>Pontos negativos  Dados da pesquisa feita pela Fipe (Fundação Institucional de Pesquisa Econômica)</vt:lpstr>
      <vt:lpstr>O que mudou no esporte?</vt:lpstr>
      <vt:lpstr>O que mudou no esporte?</vt:lpstr>
      <vt:lpstr>Onde identificar o legado</vt:lpstr>
      <vt:lpstr>Slide 11</vt:lpstr>
      <vt:lpstr>Papel da Mídia</vt:lpstr>
      <vt:lpstr>Informações que faltaram</vt:lpstr>
      <vt:lpstr>Slide 14</vt:lpstr>
      <vt:lpstr>Evento Esportivo</vt:lpstr>
      <vt:lpstr>Questões do planejamento</vt:lpstr>
      <vt:lpstr>Anatomia de um projeto</vt:lpstr>
      <vt:lpstr>Organização de Eventos Esportivos</vt:lpstr>
      <vt:lpstr>Questões a responder</vt:lpstr>
      <vt:lpstr>Questões a responder</vt:lpstr>
      <vt:lpstr>Cobertura da Mídia: como se dá?</vt:lpstr>
      <vt:lpstr>Fragilidades na organização e facilmente percebidos pela mídia</vt:lpstr>
      <vt:lpstr>Estratégias para se ter um bom relacionamento com a mídia</vt:lpstr>
    </vt:vector>
  </TitlesOfParts>
  <Company>Produtora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GRANDES EVENTOS ESPORTIVOS o legado como patrimônio que fica    Prof. Dr. Márcio de Oliveira Guerra    Universidade Federal de Juiz de Fora</dc:title>
  <dc:creator>Diretor</dc:creator>
  <cp:lastModifiedBy>Diretor</cp:lastModifiedBy>
  <cp:revision>20</cp:revision>
  <dcterms:created xsi:type="dcterms:W3CDTF">2011-08-03T18:42:40Z</dcterms:created>
  <dcterms:modified xsi:type="dcterms:W3CDTF">2013-01-09T16:10:16Z</dcterms:modified>
</cp:coreProperties>
</file>