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C934-7815-4D34-898D-7AB4E3C71ECE}" type="datetimeFigureOut">
              <a:rPr lang="pt-BR" smtClean="0"/>
              <a:t>13/4/2013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BC47-A533-4856-BAC4-F4FFDCE85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C934-7815-4D34-898D-7AB4E3C71ECE}" type="datetimeFigureOut">
              <a:rPr lang="pt-BR" smtClean="0"/>
              <a:t>13/4/2013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BC47-A533-4856-BAC4-F4FFDCE85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C934-7815-4D34-898D-7AB4E3C71ECE}" type="datetimeFigureOut">
              <a:rPr lang="pt-BR" smtClean="0"/>
              <a:t>13/4/2013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BC47-A533-4856-BAC4-F4FFDCE85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C934-7815-4D34-898D-7AB4E3C71ECE}" type="datetimeFigureOut">
              <a:rPr lang="pt-BR" smtClean="0"/>
              <a:t>13/4/2013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BC47-A533-4856-BAC4-F4FFDCE85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C934-7815-4D34-898D-7AB4E3C71ECE}" type="datetimeFigureOut">
              <a:rPr lang="pt-BR" smtClean="0"/>
              <a:t>13/4/2013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BC47-A533-4856-BAC4-F4FFDCE85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C934-7815-4D34-898D-7AB4E3C71ECE}" type="datetimeFigureOut">
              <a:rPr lang="pt-BR" smtClean="0"/>
              <a:t>13/4/2013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BC47-A533-4856-BAC4-F4FFDCE85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C934-7815-4D34-898D-7AB4E3C71ECE}" type="datetimeFigureOut">
              <a:rPr lang="pt-BR" smtClean="0"/>
              <a:t>13/4/2013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BC47-A533-4856-BAC4-F4FFDCE85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C934-7815-4D34-898D-7AB4E3C71ECE}" type="datetimeFigureOut">
              <a:rPr lang="pt-BR" smtClean="0"/>
              <a:t>13/4/2013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BC47-A533-4856-BAC4-F4FFDCE85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C934-7815-4D34-898D-7AB4E3C71ECE}" type="datetimeFigureOut">
              <a:rPr lang="pt-BR" smtClean="0"/>
              <a:t>13/4/2013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BC47-A533-4856-BAC4-F4FFDCE85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C934-7815-4D34-898D-7AB4E3C71ECE}" type="datetimeFigureOut">
              <a:rPr lang="pt-BR" smtClean="0"/>
              <a:t>13/4/2013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BC47-A533-4856-BAC4-F4FFDCE85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C934-7815-4D34-898D-7AB4E3C71ECE}" type="datetimeFigureOut">
              <a:rPr lang="pt-BR" smtClean="0"/>
              <a:t>13/4/2013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BC47-A533-4856-BAC4-F4FFDCE85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0C934-7815-4D34-898D-7AB4E3C71ECE}" type="datetimeFigureOut">
              <a:rPr lang="pt-BR" smtClean="0"/>
              <a:t>13/4/2013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0BC47-A533-4856-BAC4-F4FFDCE8595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arcio.guerra@ufjf.edu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Imagem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Empresarial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Prof. Dr.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Márcio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de Oliveira Guerra</a:t>
            </a:r>
            <a:endParaRPr lang="pt-B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“No </a:t>
            </a:r>
            <a:r>
              <a:rPr lang="en-US" dirty="0" err="1" smtClean="0"/>
              <a:t>contexto</a:t>
            </a:r>
            <a:r>
              <a:rPr lang="en-US" dirty="0" smtClean="0"/>
              <a:t> </a:t>
            </a:r>
            <a:r>
              <a:rPr lang="en-US" dirty="0" err="1" smtClean="0"/>
              <a:t>atual</a:t>
            </a:r>
            <a:r>
              <a:rPr lang="en-US" dirty="0" smtClean="0"/>
              <a:t>, a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deseja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sustentabilidade</a:t>
            </a:r>
            <a:r>
              <a:rPr lang="en-US" dirty="0" smtClean="0"/>
              <a:t> a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prazo</a:t>
            </a:r>
            <a:r>
              <a:rPr lang="en-US" dirty="0" smtClean="0"/>
              <a:t>, </a:t>
            </a:r>
            <a:r>
              <a:rPr lang="en-US" dirty="0" err="1" smtClean="0"/>
              <a:t>precisa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competência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ser </a:t>
            </a:r>
            <a:r>
              <a:rPr lang="en-US" dirty="0" err="1" smtClean="0"/>
              <a:t>excelente</a:t>
            </a:r>
            <a:r>
              <a:rPr lang="en-US" dirty="0" smtClean="0"/>
              <a:t> </a:t>
            </a:r>
            <a:r>
              <a:rPr lang="en-US" dirty="0" err="1" smtClean="0"/>
              <a:t>gestora</a:t>
            </a:r>
            <a:r>
              <a:rPr lang="en-US" dirty="0" smtClean="0"/>
              <a:t> de </a:t>
            </a:r>
            <a:r>
              <a:rPr lang="en-US" dirty="0" err="1" smtClean="0"/>
              <a:t>redes</a:t>
            </a:r>
            <a:r>
              <a:rPr lang="en-US" dirty="0" smtClean="0"/>
              <a:t> de </a:t>
            </a:r>
            <a:r>
              <a:rPr lang="en-US" dirty="0" err="1" smtClean="0"/>
              <a:t>relacionamentos</a:t>
            </a:r>
            <a:r>
              <a:rPr lang="en-US" dirty="0" smtClean="0"/>
              <a:t> entre </a:t>
            </a:r>
            <a:r>
              <a:rPr lang="en-US" dirty="0" err="1" smtClean="0"/>
              <a:t>diversos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 de </a:t>
            </a:r>
            <a:r>
              <a:rPr lang="en-US" dirty="0" err="1" smtClean="0"/>
              <a:t>atores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,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conhecidos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stakeholdres</a:t>
            </a:r>
            <a:r>
              <a:rPr lang="en-US" dirty="0" smtClean="0"/>
              <a:t> (</a:t>
            </a:r>
            <a:r>
              <a:rPr lang="en-US" dirty="0" err="1" smtClean="0"/>
              <a:t>demandantes</a:t>
            </a:r>
            <a:r>
              <a:rPr lang="en-US" dirty="0" smtClean="0"/>
              <a:t> de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produtos</a:t>
            </a:r>
            <a:r>
              <a:rPr lang="en-US" dirty="0" smtClean="0"/>
              <a:t>, </a:t>
            </a:r>
            <a:r>
              <a:rPr lang="en-US" dirty="0" err="1" smtClean="0"/>
              <a:t>fornecedores</a:t>
            </a:r>
            <a:r>
              <a:rPr lang="en-US" dirty="0" smtClean="0"/>
              <a:t>, </a:t>
            </a:r>
            <a:r>
              <a:rPr lang="en-US" dirty="0" err="1" smtClean="0"/>
              <a:t>trabalhadores</a:t>
            </a:r>
            <a:r>
              <a:rPr lang="en-US" dirty="0" smtClean="0"/>
              <a:t>, </a:t>
            </a:r>
            <a:r>
              <a:rPr lang="en-US" dirty="0" err="1" smtClean="0"/>
              <a:t>gestores</a:t>
            </a:r>
            <a:r>
              <a:rPr lang="en-US" dirty="0" smtClean="0"/>
              <a:t>, </a:t>
            </a:r>
            <a:r>
              <a:rPr lang="en-US" dirty="0" err="1" smtClean="0"/>
              <a:t>acionistas</a:t>
            </a:r>
            <a:r>
              <a:rPr lang="en-US" dirty="0" smtClean="0"/>
              <a:t>,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financeiros</a:t>
            </a:r>
            <a:r>
              <a:rPr lang="en-US" dirty="0" smtClean="0"/>
              <a:t>, </a:t>
            </a:r>
            <a:r>
              <a:rPr lang="en-US" dirty="0" err="1" smtClean="0"/>
              <a:t>governo</a:t>
            </a:r>
            <a:r>
              <a:rPr lang="en-US" dirty="0" smtClean="0"/>
              <a:t>, </a:t>
            </a:r>
            <a:r>
              <a:rPr lang="en-US" dirty="0" err="1" smtClean="0"/>
              <a:t>comunidade</a:t>
            </a:r>
            <a:r>
              <a:rPr lang="en-US" dirty="0" smtClean="0"/>
              <a:t> local, </a:t>
            </a:r>
            <a:r>
              <a:rPr lang="en-US" dirty="0" err="1" smtClean="0"/>
              <a:t>ecosistema</a:t>
            </a:r>
            <a:r>
              <a:rPr lang="en-US" dirty="0" smtClean="0"/>
              <a:t> </a:t>
            </a:r>
            <a:r>
              <a:rPr lang="en-US" dirty="0" err="1" smtClean="0"/>
              <a:t>afetado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operação</a:t>
            </a:r>
            <a:r>
              <a:rPr lang="en-US" dirty="0" smtClean="0"/>
              <a:t>, academia –</a:t>
            </a:r>
            <a:r>
              <a:rPr lang="en-US" dirty="0" err="1" smtClean="0"/>
              <a:t>ciência</a:t>
            </a:r>
            <a:r>
              <a:rPr lang="en-US" dirty="0" smtClean="0"/>
              <a:t> e </a:t>
            </a:r>
            <a:r>
              <a:rPr lang="en-US" dirty="0" err="1" smtClean="0"/>
              <a:t>tecnologia</a:t>
            </a:r>
            <a:r>
              <a:rPr lang="en-US" dirty="0" smtClean="0"/>
              <a:t>- e, </a:t>
            </a:r>
            <a:r>
              <a:rPr lang="en-US" dirty="0" err="1" smtClean="0"/>
              <a:t>certamente</a:t>
            </a:r>
            <a:r>
              <a:rPr lang="en-US" dirty="0" smtClean="0"/>
              <a:t>,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eles</a:t>
            </a:r>
            <a:r>
              <a:rPr lang="en-US" dirty="0" smtClean="0"/>
              <a:t>, </a:t>
            </a:r>
            <a:r>
              <a:rPr lang="en-US" dirty="0" err="1" smtClean="0"/>
              <a:t>enquanto</a:t>
            </a:r>
            <a:r>
              <a:rPr lang="en-US" dirty="0" smtClean="0"/>
              <a:t> </a:t>
            </a:r>
            <a:r>
              <a:rPr lang="en-US" dirty="0" err="1" smtClean="0"/>
              <a:t>famílias</a:t>
            </a:r>
            <a:r>
              <a:rPr lang="en-US" dirty="0" smtClean="0"/>
              <a:t> e </a:t>
            </a:r>
            <a:r>
              <a:rPr lang="en-US" dirty="0" err="1" smtClean="0"/>
              <a:t>indivíduos</a:t>
            </a:r>
            <a:r>
              <a:rPr lang="en-US" dirty="0" smtClean="0"/>
              <a:t>). ASHLEY,2002,p.5.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Coca Cola e o </a:t>
            </a:r>
            <a:r>
              <a:rPr lang="en-US" dirty="0" err="1" smtClean="0"/>
              <a:t>desejo</a:t>
            </a:r>
            <a:r>
              <a:rPr lang="en-US" dirty="0" smtClean="0"/>
              <a:t> do </a:t>
            </a:r>
            <a:r>
              <a:rPr lang="en-US" dirty="0" err="1" smtClean="0"/>
              <a:t>consumidor</a:t>
            </a:r>
            <a:r>
              <a:rPr lang="en-US" dirty="0" smtClean="0"/>
              <a:t> com </a:t>
            </a:r>
            <a:r>
              <a:rPr lang="en-US" dirty="0" err="1" smtClean="0"/>
              <a:t>insônia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caso</a:t>
            </a:r>
            <a:r>
              <a:rPr lang="en-US" dirty="0" smtClean="0"/>
              <a:t> do </a:t>
            </a:r>
            <a:r>
              <a:rPr lang="en-US" dirty="0" err="1" smtClean="0"/>
              <a:t>vídeo</a:t>
            </a:r>
            <a:r>
              <a:rPr lang="en-US" dirty="0" smtClean="0"/>
              <a:t> dos 100 </a:t>
            </a:r>
            <a:r>
              <a:rPr lang="en-US" dirty="0" err="1" smtClean="0"/>
              <a:t>anos</a:t>
            </a:r>
            <a:r>
              <a:rPr lang="en-US" dirty="0" smtClean="0"/>
              <a:t> do </a:t>
            </a:r>
            <a:r>
              <a:rPr lang="en-US" dirty="0" err="1" smtClean="0"/>
              <a:t>América</a:t>
            </a:r>
            <a:r>
              <a:rPr lang="en-US" dirty="0" smtClean="0"/>
              <a:t> </a:t>
            </a:r>
            <a:r>
              <a:rPr lang="en-US" dirty="0" err="1" smtClean="0"/>
              <a:t>Mineiro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Cacau</a:t>
            </a:r>
            <a:r>
              <a:rPr lang="en-US" dirty="0" smtClean="0"/>
              <a:t> Show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Páscoa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Belgo</a:t>
            </a:r>
            <a:r>
              <a:rPr lang="en-US" dirty="0" smtClean="0"/>
              <a:t> e o Domingo no Campus.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spcBef>
                <a:spcPts val="0"/>
              </a:spcBef>
              <a:buNone/>
              <a:defRPr/>
            </a:pPr>
            <a:r>
              <a:rPr lang="pt-BR" sz="1400" b="1" dirty="0">
                <a:latin typeface="Arial" pitchFamily="34" charset="0"/>
                <a:cs typeface="Arial" pitchFamily="34" charset="0"/>
              </a:rPr>
              <a:t>Referências Bibliográficas de suporte:</a:t>
            </a:r>
          </a:p>
          <a:p>
            <a:pPr marL="274320" indent="-274320">
              <a:spcBef>
                <a:spcPts val="0"/>
              </a:spcBef>
              <a:buFont typeface="Wingdings" pitchFamily="2" charset="2"/>
              <a:buChar char="§"/>
              <a:defRPr/>
            </a:pP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BUENO, Wilson.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Comunicação Empresarial: Teoria e Pesquisa.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São Paulo: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Manole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, 2003.</a:t>
            </a: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DUARTE, Jorge (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org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).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Assessoria de Imprensa e Relacionamento com a Mídia: teoria e prática.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São Paulo: Editora Atlas, 2003.</a:t>
            </a: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PT" sz="1400" dirty="0">
                <a:latin typeface="Arial" pitchFamily="34" charset="0"/>
                <a:cs typeface="Arial" pitchFamily="34" charset="0"/>
              </a:rPr>
              <a:t>FERNANDES, Rubem César. </a:t>
            </a:r>
            <a:r>
              <a:rPr lang="pt-PT" sz="1400" b="1" dirty="0">
                <a:latin typeface="Arial" pitchFamily="34" charset="0"/>
                <a:cs typeface="Arial" pitchFamily="34" charset="0"/>
              </a:rPr>
              <a:t>Privado Porém Público: o Terceiro Setor na América Latina</a:t>
            </a:r>
            <a:r>
              <a:rPr lang="pt-PT" sz="1400" dirty="0">
                <a:latin typeface="Arial" pitchFamily="34" charset="0"/>
                <a:cs typeface="Arial" pitchFamily="34" charset="0"/>
              </a:rPr>
              <a:t>. Rio de Janeiro: Relume-Dumará, 1994.</a:t>
            </a: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FÍGARO, Roseli (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org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).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Gestão da Comunicação no Mundo do Trabalho, Educação, Terceiro Setor e Cooperativismo.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São Paulo: Editora Atlas, 2005.</a:t>
            </a: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KOTLER, Philip e ARMSTRONG, Gary. </a:t>
            </a:r>
            <a:r>
              <a:rPr lang="pt-PT" sz="1400" b="1" dirty="0">
                <a:latin typeface="Arial" pitchFamily="34" charset="0"/>
                <a:cs typeface="Arial" pitchFamily="34" charset="0"/>
              </a:rPr>
              <a:t>Princípios de Marketing. </a:t>
            </a:r>
            <a:r>
              <a:rPr lang="pt-PT" sz="1400" dirty="0">
                <a:latin typeface="Arial" pitchFamily="34" charset="0"/>
                <a:cs typeface="Arial" pitchFamily="34" charset="0"/>
              </a:rPr>
              <a:t>São Paulo: Pearson, 2007.</a:t>
            </a: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LOPES, Boanerges (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org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).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Comunicação Empresarial: transformações e tendências.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Mauad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: Rio de Janeiro, 2010.</a:t>
            </a: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MARCHIORI, Marlene (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org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).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Comunicação e Organização: reflexões, processos e práticas.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São Caetano do Sul: Difusão, 2010</a:t>
            </a: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MEDEIROS, João Bosco e TOMASI, Carolina.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Comunicação Empresarial.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São Paulo: Editora Atlas: 2010.</a:t>
            </a: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NEVES, Roberto de Castro.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Comunicação Empresarial Integrada.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Rio de Janeiro: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Mauad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, 2010</a:t>
            </a: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OLIVEIRA, Ivone de Lourdes e PAULA, Maria Aparecida de.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O que é comunicação estratégica nas organizações?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São Paulo: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Paulus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, 2007. </a:t>
            </a: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PINHO, J. B.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Comunicação nas Organizações.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Viçosa: UFV, 2006.</a:t>
            </a: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TAVARES, Maurício.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Comunicação Empresarial e Planos de Comunicação. Integrando Teoria e Prática.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São Paulo: Editora Atlas, 2010.</a:t>
            </a: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TORQUATO, Gaudêncio. </a:t>
            </a:r>
            <a:r>
              <a:rPr lang="pt-BR" sz="1400" b="1" dirty="0">
                <a:latin typeface="Arial" pitchFamily="34" charset="0"/>
                <a:cs typeface="Arial" pitchFamily="34" charset="0"/>
              </a:rPr>
              <a:t>Tratado de Comunicação Organizacional e Política.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São Paulo: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Cengage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Learning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, 2010.</a:t>
            </a:r>
            <a:endParaRPr lang="pt-BR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MUITO OBRIGADO PELA ATENÇÃO</a:t>
            </a:r>
          </a:p>
          <a:p>
            <a:endParaRPr lang="en-US" sz="3600" dirty="0"/>
          </a:p>
          <a:p>
            <a:r>
              <a:rPr lang="en-US" sz="1800" b="1" dirty="0" err="1" smtClean="0"/>
              <a:t>Contatos</a:t>
            </a:r>
            <a:r>
              <a:rPr lang="en-US" sz="1800" b="1" dirty="0" smtClean="0"/>
              <a:t>: </a:t>
            </a:r>
            <a:r>
              <a:rPr lang="en-US" sz="1800" b="1" dirty="0" smtClean="0">
                <a:hlinkClick r:id="rId2"/>
              </a:rPr>
              <a:t>marcio.guerra@ufjf.edu.br</a:t>
            </a:r>
            <a:r>
              <a:rPr lang="en-US" sz="1800" b="1" dirty="0" smtClean="0"/>
              <a:t> - 21023680</a:t>
            </a:r>
            <a:endParaRPr lang="pt-BR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preocupação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imagem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não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é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novidade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Maquiavél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 Príncipe,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sinalizava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conceito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dirty="0">
                <a:latin typeface="Arial" pitchFamily="34" charset="0"/>
                <a:cs typeface="Arial" pitchFamily="34" charset="0"/>
              </a:rPr>
              <a:t>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scrito em 1513, a obra disserta sobre o modo como reis e príncipes deveriam governar para que pudessem ter uma boa “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imagem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” perante a corte, seus súditos e outros reinos. Foi a primeira manifestação sobre como deveria ser a conduta dos governantes e as impressões que estes repassavam; o quanto isso contribuía (ou não) para “eternizar” a imagem de uma monarquia.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" charset="0"/>
                <a:cs typeface="Arial" charset="0"/>
              </a:rPr>
              <a:t>Jorge Duarte afirma que “essa imagem constitui-se e se afirma no tempo, dá a empresa certa continuidade, e permite que seus funcionários, seus parceiros, seus públicos específicos e a sociedade em geral identifiquem a empresa e muitas vezes identifiquem-se com ela”.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Arial" charset="0"/>
                <a:cs typeface="Arial" charset="0"/>
              </a:rPr>
              <a:t>- Paul </a:t>
            </a:r>
            <a:r>
              <a:rPr lang="pt-BR" dirty="0" err="1" smtClean="0">
                <a:latin typeface="Arial" charset="0"/>
                <a:cs typeface="Arial" charset="0"/>
              </a:rPr>
              <a:t>Argenti</a:t>
            </a:r>
            <a:r>
              <a:rPr lang="pt-BR" dirty="0" smtClean="0">
                <a:latin typeface="Arial" charset="0"/>
                <a:cs typeface="Arial" charset="0"/>
              </a:rPr>
              <a:t> (2006, p. 80-81) afirma que “a imagem é o reflexo da identidade de uma organização sob o ponto de vista de seus públicos”. Segundo ele, “a identidade é a manifestação visual de sua identidade, conforme transmitida através do nome, logomarca, lema, produtos [...] criadas pela organização e comunicadas a uma grande variedade de públicos”. A identidade não deve variar.</a:t>
            </a:r>
          </a:p>
          <a:p>
            <a:pPr algn="just">
              <a:buFontTx/>
              <a:buChar char="-"/>
            </a:pPr>
            <a:endParaRPr lang="pt-BR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r>
              <a:rPr lang="pt-BR" dirty="0" smtClean="0">
                <a:latin typeface="Arial" charset="0"/>
                <a:cs typeface="Arial" charset="0"/>
              </a:rPr>
              <a:t>- Margarida </a:t>
            </a:r>
            <a:r>
              <a:rPr lang="pt-BR" dirty="0" err="1" smtClean="0">
                <a:latin typeface="Arial" charset="0"/>
                <a:cs typeface="Arial" charset="0"/>
              </a:rPr>
              <a:t>Kunch</a:t>
            </a:r>
            <a:r>
              <a:rPr lang="pt-BR" dirty="0" smtClean="0">
                <a:latin typeface="Arial" charset="0"/>
                <a:cs typeface="Arial" charset="0"/>
              </a:rPr>
              <a:t> (2003, p.172) afirma que “a identidade corporativa reflete e projeta a real personalidade da organização. É a manifestação tangível, o auto-retrato da organização ou a soma total de seus atributos, sua comunicação, suas expressões, etc.”</a:t>
            </a:r>
          </a:p>
          <a:p>
            <a:pPr algn="just">
              <a:buNone/>
            </a:pPr>
            <a:endParaRPr lang="pt-BR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r>
              <a:rPr lang="pt-BR" b="1" dirty="0" smtClean="0">
                <a:latin typeface="Arial" charset="0"/>
                <a:cs typeface="Arial" charset="0"/>
              </a:rPr>
              <a:t>-</a:t>
            </a:r>
            <a:r>
              <a:rPr lang="pt-BR" dirty="0" smtClean="0">
                <a:latin typeface="Arial" charset="0"/>
                <a:cs typeface="Arial" charset="0"/>
              </a:rPr>
              <a:t> </a:t>
            </a:r>
            <a:r>
              <a:rPr lang="pt-BR" dirty="0" err="1" smtClean="0">
                <a:latin typeface="Arial" charset="0"/>
                <a:cs typeface="Arial" charset="0"/>
              </a:rPr>
              <a:t>Olins</a:t>
            </a:r>
            <a:r>
              <a:rPr lang="pt-BR" dirty="0" smtClean="0">
                <a:latin typeface="Arial" charset="0"/>
                <a:cs typeface="Arial" charset="0"/>
              </a:rPr>
              <a:t>, W (1990, p29) afirma que “o fato de que a empresa existe de qualquer modo é, por si mesmo, uma forma de comunicação”, o que significa que simplesmente por existir e comportar-se, da maneira como for, uma instituição já produz conteúdos que são transmitidos a seus públicos.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>
              <a:buNone/>
              <a:defRPr/>
            </a:pPr>
            <a:r>
              <a:rPr lang="pt-BR" dirty="0">
                <a:latin typeface="Arial" charset="0"/>
                <a:cs typeface="Arial" charset="0"/>
              </a:rPr>
              <a:t>- A imagem institucional pode ser:</a:t>
            </a:r>
          </a:p>
          <a:p>
            <a:pPr marL="274320" indent="-274320">
              <a:buNone/>
              <a:defRPr/>
            </a:pPr>
            <a:endParaRPr lang="pt-BR" dirty="0">
              <a:latin typeface="Arial" charset="0"/>
              <a:cs typeface="Arial" charset="0"/>
            </a:endParaRPr>
          </a:p>
          <a:p>
            <a:pPr marL="274320" indent="-274320" algn="just">
              <a:buFont typeface="Wingdings"/>
              <a:buChar char=""/>
              <a:defRPr/>
            </a:pPr>
            <a:r>
              <a:rPr lang="pt-BR" dirty="0">
                <a:latin typeface="Arial" charset="0"/>
                <a:cs typeface="Arial" charset="0"/>
              </a:rPr>
              <a:t>Transmitida</a:t>
            </a:r>
          </a:p>
          <a:p>
            <a:pPr marL="274320" indent="-274320" algn="just">
              <a:buFont typeface="Wingdings"/>
              <a:buChar char=""/>
              <a:defRPr/>
            </a:pPr>
            <a:r>
              <a:rPr lang="pt-BR" dirty="0">
                <a:latin typeface="Arial" charset="0"/>
                <a:cs typeface="Arial" charset="0"/>
              </a:rPr>
              <a:t>Reconhecida</a:t>
            </a:r>
          </a:p>
          <a:p>
            <a:pPr marL="274320" indent="-274320" algn="just">
              <a:buFont typeface="Wingdings"/>
              <a:buChar char=""/>
              <a:defRPr/>
            </a:pPr>
            <a:r>
              <a:rPr lang="pt-BR" dirty="0">
                <a:latin typeface="Arial" charset="0"/>
                <a:cs typeface="Arial" charset="0"/>
              </a:rPr>
              <a:t>Percebida</a:t>
            </a:r>
          </a:p>
          <a:p>
            <a:pPr marL="274320" indent="-274320" algn="just">
              <a:buFont typeface="Wingdings"/>
              <a:buChar char=""/>
              <a:defRPr/>
            </a:pPr>
            <a:r>
              <a:rPr lang="pt-BR" dirty="0">
                <a:latin typeface="Arial" charset="0"/>
                <a:cs typeface="Arial" charset="0"/>
              </a:rPr>
              <a:t>Confundida</a:t>
            </a:r>
          </a:p>
          <a:p>
            <a:pPr marL="274320" indent="-274320" algn="just">
              <a:buFont typeface="Wingdings"/>
              <a:buChar char=""/>
              <a:defRPr/>
            </a:pPr>
            <a:r>
              <a:rPr lang="pt-BR" dirty="0">
                <a:latin typeface="Arial" charset="0"/>
                <a:cs typeface="Arial" charset="0"/>
              </a:rPr>
              <a:t>Distorcida</a:t>
            </a:r>
          </a:p>
          <a:p>
            <a:pPr marL="274320" indent="-274320" algn="just">
              <a:buNone/>
              <a:defRPr/>
            </a:pPr>
            <a:endParaRPr lang="pt-BR" dirty="0">
              <a:latin typeface="Arial" charset="0"/>
              <a:cs typeface="Arial" charset="0"/>
            </a:endParaRPr>
          </a:p>
          <a:p>
            <a:pPr marL="274320" indent="-274320" algn="just">
              <a:buNone/>
              <a:defRPr/>
            </a:pPr>
            <a:r>
              <a:rPr lang="pt-BR" dirty="0">
                <a:latin typeface="Arial" charset="0"/>
                <a:cs typeface="Arial" charset="0"/>
              </a:rPr>
              <a:t>- 	Nem sempre conseguimos ter a imagem que queremos ou projetamos. Não dependemos só de nossa vontade, embora o empenho deva ser nosso desafio  constante trabalhar na  construção e desconstrução.</a:t>
            </a:r>
          </a:p>
          <a:p>
            <a:pPr marL="274320" indent="-274320" algn="just">
              <a:buNone/>
              <a:defRPr/>
            </a:pPr>
            <a:endParaRPr lang="pt-BR" dirty="0">
              <a:latin typeface="Arial" charset="0"/>
              <a:cs typeface="Arial" charset="0"/>
            </a:endParaRPr>
          </a:p>
          <a:p>
            <a:pPr marL="274320" indent="-274320" algn="just">
              <a:buNone/>
              <a:defRPr/>
            </a:pPr>
            <a:r>
              <a:rPr lang="pt-BR" dirty="0">
                <a:latin typeface="Arial" charset="0"/>
                <a:cs typeface="Arial" charset="0"/>
              </a:rPr>
              <a:t>- 	Ela tem papel fundamental e relevância estratégica porque nos vai dando uma identidade e, ao mesmo tempo, ela é resultante de várias formas de se apresentar.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Portanto</a:t>
            </a:r>
            <a:r>
              <a:rPr lang="en-US" dirty="0" smtClean="0"/>
              <a:t>, </a:t>
            </a:r>
            <a:r>
              <a:rPr lang="en-US" dirty="0" err="1" smtClean="0"/>
              <a:t>hoje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, </a:t>
            </a:r>
            <a:r>
              <a:rPr lang="en-US" dirty="0" err="1" smtClean="0"/>
              <a:t>interessa</a:t>
            </a:r>
            <a:r>
              <a:rPr lang="en-US" dirty="0" smtClean="0"/>
              <a:t> a </a:t>
            </a:r>
            <a:r>
              <a:rPr lang="en-US" dirty="0" err="1" smtClean="0"/>
              <a:t>empresa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opinião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 </a:t>
            </a:r>
            <a:r>
              <a:rPr lang="en-US" dirty="0" err="1" smtClean="0"/>
              <a:t>pensa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ela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influenciados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reputação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, </a:t>
            </a:r>
            <a:r>
              <a:rPr lang="en-US" dirty="0" err="1" smtClean="0"/>
              <a:t>ajudamos</a:t>
            </a:r>
            <a:r>
              <a:rPr lang="en-US" dirty="0" smtClean="0"/>
              <a:t> a </a:t>
            </a:r>
            <a:r>
              <a:rPr lang="en-US" dirty="0" err="1" smtClean="0"/>
              <a:t>construí</a:t>
            </a:r>
            <a:r>
              <a:rPr lang="en-US" dirty="0" smtClean="0"/>
              <a:t>-la e a </a:t>
            </a:r>
            <a:r>
              <a:rPr lang="en-US" dirty="0" err="1" smtClean="0"/>
              <a:t>derrubá</a:t>
            </a:r>
            <a:r>
              <a:rPr lang="en-US" dirty="0" smtClean="0"/>
              <a:t>-la.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tempo de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Uma</a:t>
            </a:r>
            <a:r>
              <a:rPr lang="en-US" dirty="0" smtClean="0"/>
              <a:t> boa </a:t>
            </a:r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agrega</a:t>
            </a:r>
            <a:r>
              <a:rPr lang="en-US" dirty="0" smtClean="0"/>
              <a:t> à </a:t>
            </a:r>
            <a:r>
              <a:rPr lang="en-US" dirty="0" err="1" smtClean="0"/>
              <a:t>empresa</a:t>
            </a:r>
            <a:r>
              <a:rPr lang="en-US" dirty="0" smtClean="0"/>
              <a:t>, </a:t>
            </a:r>
            <a:r>
              <a:rPr lang="en-US" dirty="0" err="1" smtClean="0"/>
              <a:t>credibilidade</a:t>
            </a:r>
            <a:r>
              <a:rPr lang="en-US" dirty="0" smtClean="0"/>
              <a:t> e </a:t>
            </a:r>
            <a:r>
              <a:rPr lang="en-US" dirty="0" err="1" smtClean="0"/>
              <a:t>força</a:t>
            </a:r>
            <a:r>
              <a:rPr lang="en-US" dirty="0" smtClean="0"/>
              <a:t> </a:t>
            </a:r>
            <a:r>
              <a:rPr lang="en-US" dirty="0" err="1" smtClean="0"/>
              <a:t>diante</a:t>
            </a:r>
            <a:r>
              <a:rPr lang="en-US" dirty="0" smtClean="0"/>
              <a:t> de um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competitivo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É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sabermos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público</a:t>
            </a:r>
            <a:r>
              <a:rPr lang="en-US" dirty="0" smtClean="0"/>
              <a:t> </a:t>
            </a:r>
            <a:r>
              <a:rPr lang="en-US" dirty="0" err="1" smtClean="0"/>
              <a:t>gosta</a:t>
            </a:r>
            <a:r>
              <a:rPr lang="en-US" dirty="0" smtClean="0"/>
              <a:t> de saber e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informações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empresa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É </a:t>
            </a:r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nisso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setor</a:t>
            </a:r>
            <a:r>
              <a:rPr lang="en-US" dirty="0" smtClean="0"/>
              <a:t> de </a:t>
            </a:r>
            <a:r>
              <a:rPr lang="en-US" dirty="0" err="1" smtClean="0"/>
              <a:t>comunicação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r>
              <a:rPr lang="en-US" dirty="0" smtClean="0"/>
              <a:t>. É do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imagens</a:t>
            </a:r>
            <a:r>
              <a:rPr lang="en-US" dirty="0" smtClean="0"/>
              <a:t> </a:t>
            </a:r>
            <a:r>
              <a:rPr lang="en-US" dirty="0" err="1" smtClean="0"/>
              <a:t>percebidas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estruturadas</a:t>
            </a:r>
            <a:r>
              <a:rPr lang="en-US" dirty="0" smtClean="0"/>
              <a:t> as </a:t>
            </a:r>
            <a:r>
              <a:rPr lang="en-US" dirty="0" err="1" smtClean="0"/>
              <a:t>ações</a:t>
            </a:r>
            <a:r>
              <a:rPr lang="en-US" dirty="0" smtClean="0"/>
              <a:t> de marketing. </a:t>
            </a:r>
          </a:p>
          <a:p>
            <a:pPr algn="just"/>
            <a:r>
              <a:rPr lang="en-US" dirty="0" err="1" smtClean="0"/>
              <a:t>Ações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voltadas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algum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inderetamente</a:t>
            </a:r>
            <a:r>
              <a:rPr lang="en-US" dirty="0" smtClean="0"/>
              <a:t> </a:t>
            </a:r>
            <a:r>
              <a:rPr lang="en-US" dirty="0" err="1" smtClean="0"/>
              <a:t>relacionado</a:t>
            </a:r>
            <a:r>
              <a:rPr lang="en-US" dirty="0" smtClean="0"/>
              <a:t> com a </a:t>
            </a:r>
            <a:r>
              <a:rPr lang="en-US" dirty="0" err="1" smtClean="0"/>
              <a:t>empresa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O </a:t>
            </a:r>
            <a:r>
              <a:rPr lang="en-US" dirty="0" err="1" smtClean="0"/>
              <a:t>setor</a:t>
            </a:r>
            <a:r>
              <a:rPr lang="en-US" dirty="0" smtClean="0"/>
              <a:t> de </a:t>
            </a:r>
            <a:r>
              <a:rPr lang="en-US" dirty="0" err="1" smtClean="0"/>
              <a:t>comunicação</a:t>
            </a:r>
            <a:r>
              <a:rPr lang="en-US" dirty="0" smtClean="0"/>
              <a:t>, </a:t>
            </a:r>
            <a:r>
              <a:rPr lang="en-US" dirty="0" err="1" smtClean="0"/>
              <a:t>dentro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ser </a:t>
            </a:r>
            <a:r>
              <a:rPr lang="en-US" dirty="0" err="1" smtClean="0"/>
              <a:t>visto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aquele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defendê</a:t>
            </a:r>
            <a:r>
              <a:rPr lang="en-US" dirty="0" smtClean="0"/>
              <a:t>-la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situações</a:t>
            </a:r>
            <a:r>
              <a:rPr lang="en-US" dirty="0" smtClean="0"/>
              <a:t> de </a:t>
            </a:r>
            <a:r>
              <a:rPr lang="en-US" dirty="0" err="1" smtClean="0"/>
              <a:t>crise</a:t>
            </a:r>
            <a:r>
              <a:rPr lang="en-US" dirty="0" smtClean="0"/>
              <a:t>. </a:t>
            </a:r>
            <a:r>
              <a:rPr lang="en-US" dirty="0" err="1" smtClean="0"/>
              <a:t>Mas</a:t>
            </a:r>
            <a:r>
              <a:rPr lang="en-US" dirty="0" smtClean="0"/>
              <a:t> é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projetar</a:t>
            </a:r>
            <a:r>
              <a:rPr lang="en-US" dirty="0" smtClean="0"/>
              <a:t> as </a:t>
            </a:r>
            <a:r>
              <a:rPr lang="en-US" dirty="0" err="1" smtClean="0"/>
              <a:t>ações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r>
              <a:rPr lang="en-US" dirty="0" smtClean="0"/>
              <a:t> e </a:t>
            </a:r>
            <a:r>
              <a:rPr lang="en-US" dirty="0" err="1" smtClean="0"/>
              <a:t>externamente</a:t>
            </a:r>
            <a:r>
              <a:rPr lang="en-US" dirty="0" smtClean="0"/>
              <a:t>, </a:t>
            </a:r>
            <a:r>
              <a:rPr lang="en-US" dirty="0" err="1" smtClean="0"/>
              <a:t>tornando</a:t>
            </a:r>
            <a:r>
              <a:rPr lang="en-US" dirty="0" smtClean="0"/>
              <a:t>-a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competitiva</a:t>
            </a:r>
            <a:r>
              <a:rPr lang="en-US" dirty="0" smtClean="0"/>
              <a:t> e </a:t>
            </a:r>
            <a:r>
              <a:rPr lang="en-US" dirty="0" err="1" smtClean="0"/>
              <a:t>bem</a:t>
            </a:r>
            <a:r>
              <a:rPr lang="en-US" dirty="0" smtClean="0"/>
              <a:t> vista </a:t>
            </a:r>
            <a:r>
              <a:rPr lang="en-US" dirty="0" err="1" smtClean="0"/>
              <a:t>pelos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públicos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Portanto</a:t>
            </a:r>
            <a:r>
              <a:rPr lang="en-US" dirty="0" smtClean="0"/>
              <a:t>, </a:t>
            </a:r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ser </a:t>
            </a:r>
            <a:r>
              <a:rPr lang="en-US" dirty="0" err="1" smtClean="0"/>
              <a:t>encarada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estratégica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algn="just">
              <a:spcBef>
                <a:spcPts val="0"/>
              </a:spcBef>
              <a:buNone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 A construção da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imagem institucional </a:t>
            </a:r>
            <a:r>
              <a:rPr lang="pt-BR" dirty="0">
                <a:latin typeface="Arial" pitchFamily="34" charset="0"/>
                <a:cs typeface="Arial" pitchFamily="34" charset="0"/>
              </a:rPr>
              <a:t>começa pelo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público interno </a:t>
            </a:r>
            <a:r>
              <a:rPr lang="pt-BR" dirty="0">
                <a:latin typeface="Arial" pitchFamily="34" charset="0"/>
                <a:cs typeface="Arial" pitchFamily="34" charset="0"/>
              </a:rPr>
              <a:t>que, além das informações oficiais e tradicionais, alimenta outros públicos (externo, parceiros e fornecedores, além da mídia) com “notícias”. Há uma necessidade de se compreender esse público interno e seus intercâmbios de informação que, muitas vezes, correm o risco de transmitirem uma imagem que não combina com o discurso da empresa/instituição ou que vão de encontro ao que se quer passar de imagem para os diversos públicos que se relacionam com a mesma.</a:t>
            </a:r>
          </a:p>
          <a:p>
            <a:pPr marL="274320" indent="-274320" algn="just">
              <a:spcBef>
                <a:spcPts val="0"/>
              </a:spcBef>
              <a:buNone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274320" indent="-274320" algn="just">
              <a:spcBef>
                <a:spcPts val="0"/>
              </a:spcBef>
              <a:buNone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 - Paulo Emílio Martins (2001) afirma que não existe uma única imagem institucional, mas tantas quantas forem necessárias, visto a variedade de públicos e interações da empresa. Para ele, as imagens são projetadas e entendidas de variadas maneiras, por diferentes grupamentos, em diferentes épocas, e, por isso mesmo, um importante aspecto a ser analisado quando o assunto é a eficácia organizacional é a habilidade de projetar e sustentar uma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imagem sólida e diferenciada, capaz de identificá-la e destacá-la diante da concorrência.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1161</Words>
  <Application>Microsoft Office PowerPoint</Application>
  <PresentationFormat>Apresentação na tela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Imagem Empresarial</vt:lpstr>
      <vt:lpstr>Imagem Empresarial</vt:lpstr>
      <vt:lpstr>Imagem Empresarial</vt:lpstr>
      <vt:lpstr>Imagem Empresarial</vt:lpstr>
      <vt:lpstr>Imagem Empresarial</vt:lpstr>
      <vt:lpstr>Imagem Empresarial</vt:lpstr>
      <vt:lpstr>Imagem Empresarial</vt:lpstr>
      <vt:lpstr>Imagem Empresarial</vt:lpstr>
      <vt:lpstr>Imagem Empresarial</vt:lpstr>
      <vt:lpstr>Imagem Empresarial</vt:lpstr>
      <vt:lpstr>Imagem Empresarial</vt:lpstr>
      <vt:lpstr>Imagem Empresarial</vt:lpstr>
      <vt:lpstr>Imagem Empresarial</vt:lpstr>
    </vt:vector>
  </TitlesOfParts>
  <Company>Viannajr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Imagem Empresarial</dc:title>
  <dc:creator>ead01</dc:creator>
  <cp:lastModifiedBy>ead01</cp:lastModifiedBy>
  <cp:revision>16</cp:revision>
  <dcterms:created xsi:type="dcterms:W3CDTF">2013-04-13T16:09:36Z</dcterms:created>
  <dcterms:modified xsi:type="dcterms:W3CDTF">2013-04-13T17:12:04Z</dcterms:modified>
</cp:coreProperties>
</file>