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07"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45" autoAdjust="0"/>
    <p:restoredTop sz="94660"/>
  </p:normalViewPr>
  <p:slideViewPr>
    <p:cSldViewPr snapToGrid="0">
      <p:cViewPr varScale="1">
        <p:scale>
          <a:sx n="79" d="100"/>
          <a:sy n="79" d="100"/>
        </p:scale>
        <p:origin x="84"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pt-BR" smtClean="0"/>
              <a:t>Clique para editar o título mestre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en-US" dirty="0"/>
          </a:p>
        </p:txBody>
      </p:sp>
      <p:sp>
        <p:nvSpPr>
          <p:cNvPr id="4" name="Date Placeholder 3"/>
          <p:cNvSpPr>
            <a:spLocks noGrp="1"/>
          </p:cNvSpPr>
          <p:nvPr>
            <p:ph type="dt" sz="half" idx="10"/>
          </p:nvPr>
        </p:nvSpPr>
        <p:spPr/>
        <p:txBody>
          <a:bodyPr/>
          <a:lstStyle/>
          <a:p>
            <a:fld id="{EE815588-BDF0-4288-A508-0630D5655853}" type="datetimeFigureOut">
              <a:rPr lang="pt-BR" smtClean="0"/>
              <a:t>18/05/2018</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935E8F26-7AB8-4954-948D-835FFCBAB433}" type="slidenum">
              <a:rPr lang="pt-BR" smtClean="0"/>
              <a:t>‹nº›</a:t>
            </a:fld>
            <a:endParaRPr lang="pt-BR"/>
          </a:p>
        </p:txBody>
      </p:sp>
    </p:spTree>
    <p:extLst>
      <p:ext uri="{BB962C8B-B14F-4D97-AF65-F5344CB8AC3E}">
        <p14:creationId xmlns:p14="http://schemas.microsoft.com/office/powerpoint/2010/main" val="21806762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mtClean="0"/>
              <a:t>Clique para editar o título mestre</a:t>
            </a:r>
            <a:endParaRPr lang="en-US" dirty="0"/>
          </a:p>
        </p:txBody>
      </p:sp>
      <p:sp>
        <p:nvSpPr>
          <p:cNvPr id="3" name="Content Placeholder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Date Placeholder 3"/>
          <p:cNvSpPr>
            <a:spLocks noGrp="1"/>
          </p:cNvSpPr>
          <p:nvPr>
            <p:ph type="dt" sz="half" idx="10"/>
          </p:nvPr>
        </p:nvSpPr>
        <p:spPr/>
        <p:txBody>
          <a:bodyPr/>
          <a:lstStyle/>
          <a:p>
            <a:fld id="{EE815588-BDF0-4288-A508-0630D5655853}" type="datetimeFigureOut">
              <a:rPr lang="pt-BR" smtClean="0"/>
              <a:t>18/05/2018</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935E8F26-7AB8-4954-948D-835FFCBAB433}" type="slidenum">
              <a:rPr lang="pt-BR" smtClean="0"/>
              <a:t>‹nº›</a:t>
            </a:fld>
            <a:endParaRPr lang="pt-BR"/>
          </a:p>
        </p:txBody>
      </p:sp>
    </p:spTree>
    <p:extLst>
      <p:ext uri="{BB962C8B-B14F-4D97-AF65-F5344CB8AC3E}">
        <p14:creationId xmlns:p14="http://schemas.microsoft.com/office/powerpoint/2010/main" val="9830812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pt-BR" smtClean="0"/>
              <a:t>Clique para editar o título mestre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Date Placeholder 3"/>
          <p:cNvSpPr>
            <a:spLocks noGrp="1"/>
          </p:cNvSpPr>
          <p:nvPr>
            <p:ph type="dt" sz="half" idx="10"/>
          </p:nvPr>
        </p:nvSpPr>
        <p:spPr/>
        <p:txBody>
          <a:bodyPr/>
          <a:lstStyle/>
          <a:p>
            <a:fld id="{EE815588-BDF0-4288-A508-0630D5655853}" type="datetimeFigureOut">
              <a:rPr lang="pt-BR" smtClean="0"/>
              <a:t>18/05/2018</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935E8F26-7AB8-4954-948D-835FFCBAB433}" type="slidenum">
              <a:rPr lang="pt-BR" smtClean="0"/>
              <a:t>‹nº›</a:t>
            </a:fld>
            <a:endParaRPr lang="pt-BR"/>
          </a:p>
        </p:txBody>
      </p:sp>
    </p:spTree>
    <p:extLst>
      <p:ext uri="{BB962C8B-B14F-4D97-AF65-F5344CB8AC3E}">
        <p14:creationId xmlns:p14="http://schemas.microsoft.com/office/powerpoint/2010/main" val="84149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mtClean="0"/>
              <a:t>Clique para editar o título mestre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5" name="Date Placeholder 4"/>
          <p:cNvSpPr>
            <a:spLocks noGrp="1"/>
          </p:cNvSpPr>
          <p:nvPr>
            <p:ph type="dt" sz="half" idx="10"/>
          </p:nvPr>
        </p:nvSpPr>
        <p:spPr/>
        <p:txBody>
          <a:bodyPr/>
          <a:lstStyle/>
          <a:p>
            <a:fld id="{EE815588-BDF0-4288-A508-0630D5655853}" type="datetimeFigureOut">
              <a:rPr lang="pt-BR" smtClean="0"/>
              <a:t>18/05/2018</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935E8F26-7AB8-4954-948D-835FFCBAB433}" type="slidenum">
              <a:rPr lang="pt-BR" smtClean="0"/>
              <a:t>‹nº›</a:t>
            </a:fld>
            <a:endParaRPr lang="pt-BR"/>
          </a:p>
        </p:txBody>
      </p:sp>
    </p:spTree>
    <p:extLst>
      <p:ext uri="{BB962C8B-B14F-4D97-AF65-F5344CB8AC3E}">
        <p14:creationId xmlns:p14="http://schemas.microsoft.com/office/powerpoint/2010/main" val="27326245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pt-BR" smtClean="0"/>
              <a:t>Clique para editar o título mestre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7" name="Date Placeholder 6"/>
          <p:cNvSpPr>
            <a:spLocks noGrp="1"/>
          </p:cNvSpPr>
          <p:nvPr>
            <p:ph type="dt" sz="half" idx="10"/>
          </p:nvPr>
        </p:nvSpPr>
        <p:spPr/>
        <p:txBody>
          <a:bodyPr/>
          <a:lstStyle/>
          <a:p>
            <a:fld id="{EE815588-BDF0-4288-A508-0630D5655853}" type="datetimeFigureOut">
              <a:rPr lang="pt-BR" smtClean="0"/>
              <a:t>18/05/2018</a:t>
            </a:fld>
            <a:endParaRPr lang="pt-BR"/>
          </a:p>
        </p:txBody>
      </p:sp>
      <p:sp>
        <p:nvSpPr>
          <p:cNvPr id="8" name="Footer Placeholder 7"/>
          <p:cNvSpPr>
            <a:spLocks noGrp="1"/>
          </p:cNvSpPr>
          <p:nvPr>
            <p:ph type="ftr" sz="quarter" idx="11"/>
          </p:nvPr>
        </p:nvSpPr>
        <p:spPr/>
        <p:txBody>
          <a:bodyPr/>
          <a:lstStyle/>
          <a:p>
            <a:endParaRPr lang="pt-BR"/>
          </a:p>
        </p:txBody>
      </p:sp>
      <p:sp>
        <p:nvSpPr>
          <p:cNvPr id="9" name="Slide Number Placeholder 8"/>
          <p:cNvSpPr>
            <a:spLocks noGrp="1"/>
          </p:cNvSpPr>
          <p:nvPr>
            <p:ph type="sldNum" sz="quarter" idx="12"/>
          </p:nvPr>
        </p:nvSpPr>
        <p:spPr/>
        <p:txBody>
          <a:bodyPr/>
          <a:lstStyle/>
          <a:p>
            <a:fld id="{935E8F26-7AB8-4954-948D-835FFCBAB433}" type="slidenum">
              <a:rPr lang="pt-BR" smtClean="0"/>
              <a:t>‹nº›</a:t>
            </a:fld>
            <a:endParaRPr lang="pt-BR"/>
          </a:p>
        </p:txBody>
      </p:sp>
    </p:spTree>
    <p:extLst>
      <p:ext uri="{BB962C8B-B14F-4D97-AF65-F5344CB8AC3E}">
        <p14:creationId xmlns:p14="http://schemas.microsoft.com/office/powerpoint/2010/main" val="23500811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mtClean="0"/>
              <a:t>Clique para editar o título mestre</a:t>
            </a:r>
            <a:endParaRPr lang="en-US" dirty="0"/>
          </a:p>
        </p:txBody>
      </p:sp>
      <p:sp>
        <p:nvSpPr>
          <p:cNvPr id="7" name="Date Placeholder 2"/>
          <p:cNvSpPr>
            <a:spLocks noGrp="1"/>
          </p:cNvSpPr>
          <p:nvPr>
            <p:ph type="dt" sz="half" idx="10"/>
          </p:nvPr>
        </p:nvSpPr>
        <p:spPr/>
        <p:txBody>
          <a:bodyPr/>
          <a:lstStyle/>
          <a:p>
            <a:fld id="{EE815588-BDF0-4288-A508-0630D5655853}" type="datetimeFigureOut">
              <a:rPr lang="pt-BR" smtClean="0"/>
              <a:t>18/05/2018</a:t>
            </a:fld>
            <a:endParaRPr lang="pt-BR"/>
          </a:p>
        </p:txBody>
      </p:sp>
      <p:sp>
        <p:nvSpPr>
          <p:cNvPr id="5" name="Footer Placeholder 3"/>
          <p:cNvSpPr>
            <a:spLocks noGrp="1"/>
          </p:cNvSpPr>
          <p:nvPr>
            <p:ph type="ftr" sz="quarter" idx="11"/>
          </p:nvPr>
        </p:nvSpPr>
        <p:spPr/>
        <p:txBody>
          <a:bodyPr/>
          <a:lstStyle/>
          <a:p>
            <a:endParaRPr lang="pt-BR"/>
          </a:p>
        </p:txBody>
      </p:sp>
      <p:sp>
        <p:nvSpPr>
          <p:cNvPr id="6" name="Slide Number Placeholder 4"/>
          <p:cNvSpPr>
            <a:spLocks noGrp="1"/>
          </p:cNvSpPr>
          <p:nvPr>
            <p:ph type="sldNum" sz="quarter" idx="12"/>
          </p:nvPr>
        </p:nvSpPr>
        <p:spPr/>
        <p:txBody>
          <a:bodyPr/>
          <a:lstStyle/>
          <a:p>
            <a:fld id="{935E8F26-7AB8-4954-948D-835FFCBAB433}" type="slidenum">
              <a:rPr lang="pt-BR" smtClean="0"/>
              <a:t>‹nº›</a:t>
            </a:fld>
            <a:endParaRPr lang="pt-BR"/>
          </a:p>
        </p:txBody>
      </p:sp>
    </p:spTree>
    <p:extLst>
      <p:ext uri="{BB962C8B-B14F-4D97-AF65-F5344CB8AC3E}">
        <p14:creationId xmlns:p14="http://schemas.microsoft.com/office/powerpoint/2010/main" val="28177292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EE815588-BDF0-4288-A508-0630D5655853}" type="datetimeFigureOut">
              <a:rPr lang="pt-BR" smtClean="0"/>
              <a:t>18/05/2018</a:t>
            </a:fld>
            <a:endParaRPr lang="pt-BR"/>
          </a:p>
        </p:txBody>
      </p:sp>
      <p:sp>
        <p:nvSpPr>
          <p:cNvPr id="5" name="Footer Placeholder 2"/>
          <p:cNvSpPr>
            <a:spLocks noGrp="1"/>
          </p:cNvSpPr>
          <p:nvPr>
            <p:ph type="ftr" sz="quarter" idx="11"/>
          </p:nvPr>
        </p:nvSpPr>
        <p:spPr/>
        <p:txBody>
          <a:bodyPr/>
          <a:lstStyle/>
          <a:p>
            <a:endParaRPr lang="pt-BR"/>
          </a:p>
        </p:txBody>
      </p:sp>
      <p:sp>
        <p:nvSpPr>
          <p:cNvPr id="6" name="Slide Number Placeholder 3"/>
          <p:cNvSpPr>
            <a:spLocks noGrp="1"/>
          </p:cNvSpPr>
          <p:nvPr>
            <p:ph type="sldNum" sz="quarter" idx="12"/>
          </p:nvPr>
        </p:nvSpPr>
        <p:spPr/>
        <p:txBody>
          <a:bodyPr/>
          <a:lstStyle/>
          <a:p>
            <a:fld id="{935E8F26-7AB8-4954-948D-835FFCBAB433}" type="slidenum">
              <a:rPr lang="pt-BR" smtClean="0"/>
              <a:t>‹nº›</a:t>
            </a:fld>
            <a:endParaRPr lang="pt-BR"/>
          </a:p>
        </p:txBody>
      </p:sp>
    </p:spTree>
    <p:extLst>
      <p:ext uri="{BB962C8B-B14F-4D97-AF65-F5344CB8AC3E}">
        <p14:creationId xmlns:p14="http://schemas.microsoft.com/office/powerpoint/2010/main" val="22743050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3401063" cy="1447800"/>
          </a:xfrm>
        </p:spPr>
        <p:txBody>
          <a:bodyPr anchor="b"/>
          <a:lstStyle>
            <a:lvl1pPr algn="l">
              <a:defRPr sz="2400" b="0"/>
            </a:lvl1pPr>
          </a:lstStyle>
          <a:p>
            <a:r>
              <a:rPr lang="pt-BR" smtClean="0"/>
              <a:t>Clique para editar o título mestre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Text Placeholder 3"/>
          <p:cNvSpPr>
            <a:spLocks noGrp="1"/>
          </p:cNvSpPr>
          <p:nvPr>
            <p:ph type="body" sz="half" idx="2"/>
          </p:nvPr>
        </p:nvSpPr>
        <p:spPr>
          <a:xfrm>
            <a:off x="1154955" y="3129280"/>
            <a:ext cx="3401062"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7" name="Date Placeholder 4"/>
          <p:cNvSpPr>
            <a:spLocks noGrp="1"/>
          </p:cNvSpPr>
          <p:nvPr>
            <p:ph type="dt" sz="half" idx="10"/>
          </p:nvPr>
        </p:nvSpPr>
        <p:spPr/>
        <p:txBody>
          <a:bodyPr/>
          <a:lstStyle/>
          <a:p>
            <a:fld id="{EE815588-BDF0-4288-A508-0630D5655853}" type="datetimeFigureOut">
              <a:rPr lang="pt-BR" smtClean="0"/>
              <a:t>18/05/2018</a:t>
            </a:fld>
            <a:endParaRPr lang="pt-BR"/>
          </a:p>
        </p:txBody>
      </p:sp>
      <p:sp>
        <p:nvSpPr>
          <p:cNvPr id="5" name="Footer Placeholder 5"/>
          <p:cNvSpPr>
            <a:spLocks noGrp="1"/>
          </p:cNvSpPr>
          <p:nvPr>
            <p:ph type="ftr" sz="quarter" idx="11"/>
          </p:nvPr>
        </p:nvSpPr>
        <p:spPr/>
        <p:txBody>
          <a:bodyPr/>
          <a:lstStyle/>
          <a:p>
            <a:endParaRPr lang="pt-BR"/>
          </a:p>
        </p:txBody>
      </p:sp>
      <p:sp>
        <p:nvSpPr>
          <p:cNvPr id="6" name="Slide Number Placeholder 6"/>
          <p:cNvSpPr>
            <a:spLocks noGrp="1"/>
          </p:cNvSpPr>
          <p:nvPr>
            <p:ph type="sldNum" sz="quarter" idx="12"/>
          </p:nvPr>
        </p:nvSpPr>
        <p:spPr/>
        <p:txBody>
          <a:bodyPr/>
          <a:lstStyle/>
          <a:p>
            <a:fld id="{935E8F26-7AB8-4954-948D-835FFCBAB433}" type="slidenum">
              <a:rPr lang="pt-BR" smtClean="0"/>
              <a:t>‹nº›</a:t>
            </a:fld>
            <a:endParaRPr lang="pt-BR"/>
          </a:p>
        </p:txBody>
      </p:sp>
    </p:spTree>
    <p:extLst>
      <p:ext uri="{BB962C8B-B14F-4D97-AF65-F5344CB8AC3E}">
        <p14:creationId xmlns:p14="http://schemas.microsoft.com/office/powerpoint/2010/main" val="4056229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pt-BR" smtClean="0"/>
              <a:t>Clique para editar o título mestre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pt-BR" smtClean="0"/>
              <a:t>Clique no ícone para adicionar uma imagem</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Date Placeholder 4"/>
          <p:cNvSpPr>
            <a:spLocks noGrp="1"/>
          </p:cNvSpPr>
          <p:nvPr>
            <p:ph type="dt" sz="half" idx="10"/>
          </p:nvPr>
        </p:nvSpPr>
        <p:spPr/>
        <p:txBody>
          <a:bodyPr/>
          <a:lstStyle/>
          <a:p>
            <a:fld id="{EE815588-BDF0-4288-A508-0630D5655853}" type="datetimeFigureOut">
              <a:rPr lang="pt-BR" smtClean="0"/>
              <a:t>18/05/2018</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935E8F26-7AB8-4954-948D-835FFCBAB433}" type="slidenum">
              <a:rPr lang="pt-BR" smtClean="0"/>
              <a:t>‹nº›</a:t>
            </a:fld>
            <a:endParaRPr lang="pt-BR"/>
          </a:p>
        </p:txBody>
      </p:sp>
    </p:spTree>
    <p:extLst>
      <p:ext uri="{BB962C8B-B14F-4D97-AF65-F5344CB8AC3E}">
        <p14:creationId xmlns:p14="http://schemas.microsoft.com/office/powerpoint/2010/main" val="15210294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Foto Panorâmica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pt-BR" smtClean="0"/>
              <a:t>Clique para editar o título mestre</a:t>
            </a:r>
            <a:endParaRPr lang="en-US" dirty="0"/>
          </a:p>
        </p:txBody>
      </p:sp>
      <p:sp>
        <p:nvSpPr>
          <p:cNvPr id="3" name="Picture Placeholder 2"/>
          <p:cNvSpPr>
            <a:spLocks noGrp="1" noChangeAspect="1"/>
          </p:cNvSpPr>
          <p:nvPr>
            <p:ph type="pic" idx="1"/>
          </p:nvPr>
        </p:nvSpPr>
        <p:spPr>
          <a:xfrm>
            <a:off x="1154955" y="685799"/>
            <a:ext cx="8825658" cy="3640667"/>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pt-BR" smtClean="0"/>
              <a:t>Clique no ícone para adicionar uma imagem</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Date Placeholder 4"/>
          <p:cNvSpPr>
            <a:spLocks noGrp="1"/>
          </p:cNvSpPr>
          <p:nvPr>
            <p:ph type="dt" sz="half" idx="10"/>
          </p:nvPr>
        </p:nvSpPr>
        <p:spPr/>
        <p:txBody>
          <a:bodyPr/>
          <a:lstStyle/>
          <a:p>
            <a:fld id="{EE815588-BDF0-4288-A508-0630D5655853}" type="datetimeFigureOut">
              <a:rPr lang="pt-BR" smtClean="0"/>
              <a:t>18/05/2018</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935E8F26-7AB8-4954-948D-835FFCBAB433}" type="slidenum">
              <a:rPr lang="pt-BR" smtClean="0"/>
              <a:t>‹nº›</a:t>
            </a:fld>
            <a:endParaRPr lang="pt-BR"/>
          </a:p>
        </p:txBody>
      </p:sp>
    </p:spTree>
    <p:extLst>
      <p:ext uri="{BB962C8B-B14F-4D97-AF65-F5344CB8AC3E}">
        <p14:creationId xmlns:p14="http://schemas.microsoft.com/office/powerpoint/2010/main" val="22046767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ítulo e Legenda">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pt-BR" smtClean="0"/>
              <a:t>Clique para editar o título mestre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4" name="Date Placeholder 3"/>
          <p:cNvSpPr>
            <a:spLocks noGrp="1"/>
          </p:cNvSpPr>
          <p:nvPr>
            <p:ph type="dt" sz="half" idx="10"/>
          </p:nvPr>
        </p:nvSpPr>
        <p:spPr/>
        <p:txBody>
          <a:bodyPr/>
          <a:lstStyle/>
          <a:p>
            <a:fld id="{EE815588-BDF0-4288-A508-0630D5655853}" type="datetimeFigureOut">
              <a:rPr lang="pt-BR" smtClean="0"/>
              <a:t>18/05/2018</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935E8F26-7AB8-4954-948D-835FFCBAB433}" type="slidenum">
              <a:rPr lang="pt-BR" smtClean="0"/>
              <a:t>‹nº›</a:t>
            </a:fld>
            <a:endParaRPr lang="pt-BR"/>
          </a:p>
        </p:txBody>
      </p:sp>
    </p:spTree>
    <p:extLst>
      <p:ext uri="{BB962C8B-B14F-4D97-AF65-F5344CB8AC3E}">
        <p14:creationId xmlns:p14="http://schemas.microsoft.com/office/powerpoint/2010/main" val="33342045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ção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1574800" y="1447800"/>
            <a:ext cx="7999315" cy="2323374"/>
          </a:xfrm>
        </p:spPr>
        <p:txBody>
          <a:bodyPr/>
          <a:lstStyle>
            <a:lvl1pPr>
              <a:defRPr sz="4800"/>
            </a:lvl1pPr>
          </a:lstStyle>
          <a:p>
            <a:r>
              <a:rPr lang="pt-BR" smtClean="0"/>
              <a:t>Clique para editar o título mestre</a:t>
            </a:r>
            <a:endParaRPr lang="en-US" dirty="0"/>
          </a:p>
        </p:txBody>
      </p:sp>
      <p:sp>
        <p:nvSpPr>
          <p:cNvPr id="14" name="Text Placeholder 3"/>
          <p:cNvSpPr>
            <a:spLocks noGrp="1"/>
          </p:cNvSpPr>
          <p:nvPr>
            <p:ph type="body" sz="half" idx="13"/>
          </p:nvPr>
        </p:nvSpPr>
        <p:spPr>
          <a:xfrm>
            <a:off x="1930400" y="3771174"/>
            <a:ext cx="7279649" cy="342174"/>
          </a:xfrm>
        </p:spPr>
        <p:txBody>
          <a:bodyPr anchor="t">
            <a:normAutofit/>
          </a:bodyPr>
          <a:lstStyle>
            <a:lvl1pPr marL="0" indent="0">
              <a:buNone/>
              <a:defRPr lang="en-US" sz="1400" b="0" i="0" kern="1200" cap="small" dirty="0">
                <a:solidFill>
                  <a:schemeClr val="accent1">
                    <a:lumMod val="60000"/>
                    <a:lumOff val="4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4" name="Date Placeholder 3"/>
          <p:cNvSpPr>
            <a:spLocks noGrp="1"/>
          </p:cNvSpPr>
          <p:nvPr>
            <p:ph type="dt" sz="half" idx="10"/>
          </p:nvPr>
        </p:nvSpPr>
        <p:spPr/>
        <p:txBody>
          <a:bodyPr/>
          <a:lstStyle/>
          <a:p>
            <a:fld id="{EE815588-BDF0-4288-A508-0630D5655853}" type="datetimeFigureOut">
              <a:rPr lang="pt-BR" smtClean="0"/>
              <a:t>18/05/2018</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935E8F26-7AB8-4954-948D-835FFCBAB433}" type="slidenum">
              <a:rPr lang="pt-BR" smtClean="0"/>
              <a:t>‹nº›</a:t>
            </a:fld>
            <a:endParaRPr lang="pt-BR"/>
          </a:p>
        </p:txBody>
      </p:sp>
      <p:sp>
        <p:nvSpPr>
          <p:cNvPr id="12" name="TextBox 11"/>
          <p:cNvSpPr txBox="1"/>
          <p:nvPr/>
        </p:nvSpPr>
        <p:spPr>
          <a:xfrm>
            <a:off x="898295" y="971253"/>
            <a:ext cx="801912" cy="1969770"/>
          </a:xfrm>
          <a:prstGeom prst="rect">
            <a:avLst/>
          </a:prstGeom>
          <a:noFill/>
        </p:spPr>
        <p:txBody>
          <a:bodyPr wrap="square" rtlCol="0">
            <a:spAutoFit/>
          </a:bodyPr>
          <a:lstStyle/>
          <a:p>
            <a:pPr algn="r"/>
            <a:r>
              <a:rPr lang="en-US" sz="12200" b="0" i="0" dirty="0">
                <a:solidFill>
                  <a:schemeClr val="accent1">
                    <a:lumMod val="60000"/>
                    <a:lumOff val="40000"/>
                  </a:schemeClr>
                </a:solidFill>
                <a:latin typeface="Arial"/>
                <a:ea typeface="+mj-ea"/>
                <a:cs typeface="+mj-cs"/>
              </a:rPr>
              <a:t>“</a:t>
            </a:r>
          </a:p>
        </p:txBody>
      </p:sp>
      <p:sp>
        <p:nvSpPr>
          <p:cNvPr id="11" name="TextBox 10"/>
          <p:cNvSpPr txBox="1"/>
          <p:nvPr/>
        </p:nvSpPr>
        <p:spPr>
          <a:xfrm>
            <a:off x="9330490" y="2613787"/>
            <a:ext cx="801912" cy="1969770"/>
          </a:xfrm>
          <a:prstGeom prst="rect">
            <a:avLst/>
          </a:prstGeom>
          <a:noFill/>
        </p:spPr>
        <p:txBody>
          <a:bodyPr wrap="square" rtlCol="0">
            <a:spAutoFit/>
          </a:bodyPr>
          <a:lstStyle/>
          <a:p>
            <a:pPr algn="r"/>
            <a:r>
              <a:rPr lang="en-US" sz="12200" b="0" i="0" dirty="0">
                <a:solidFill>
                  <a:schemeClr val="accent1">
                    <a:lumMod val="60000"/>
                    <a:lumOff val="40000"/>
                  </a:schemeClr>
                </a:solidFill>
                <a:latin typeface="Arial"/>
                <a:ea typeface="+mj-ea"/>
                <a:cs typeface="+mj-cs"/>
              </a:rPr>
              <a:t>”</a:t>
            </a:r>
          </a:p>
        </p:txBody>
      </p:sp>
    </p:spTree>
    <p:extLst>
      <p:ext uri="{BB962C8B-B14F-4D97-AF65-F5344CB8AC3E}">
        <p14:creationId xmlns:p14="http://schemas.microsoft.com/office/powerpoint/2010/main" val="15341629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ão de Nome">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59" cy="1653180"/>
          </a:xfrm>
        </p:spPr>
        <p:txBody>
          <a:bodyPr anchor="b"/>
          <a:lstStyle>
            <a:lvl1pPr algn="l">
              <a:defRPr sz="4000" b="0" cap="none"/>
            </a:lvl1pPr>
          </a:lstStyle>
          <a:p>
            <a:r>
              <a:rPr lang="pt-BR" smtClean="0"/>
              <a:t>Clique para editar o título mestre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Date Placeholder 3"/>
          <p:cNvSpPr>
            <a:spLocks noGrp="1"/>
          </p:cNvSpPr>
          <p:nvPr>
            <p:ph type="dt" sz="half" idx="10"/>
          </p:nvPr>
        </p:nvSpPr>
        <p:spPr/>
        <p:txBody>
          <a:bodyPr/>
          <a:lstStyle/>
          <a:p>
            <a:fld id="{EE815588-BDF0-4288-A508-0630D5655853}" type="datetimeFigureOut">
              <a:rPr lang="pt-BR" smtClean="0"/>
              <a:t>18/05/2018</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935E8F26-7AB8-4954-948D-835FFCBAB433}" type="slidenum">
              <a:rPr lang="pt-BR" smtClean="0"/>
              <a:t>‹nº›</a:t>
            </a:fld>
            <a:endParaRPr lang="pt-BR"/>
          </a:p>
        </p:txBody>
      </p:sp>
    </p:spTree>
    <p:extLst>
      <p:ext uri="{BB962C8B-B14F-4D97-AF65-F5344CB8AC3E}">
        <p14:creationId xmlns:p14="http://schemas.microsoft.com/office/powerpoint/2010/main" val="422604417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n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pt-BR" smtClean="0"/>
              <a:t>Clique para editar o título mestre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EE815588-BDF0-4288-A508-0630D5655853}" type="datetimeFigureOut">
              <a:rPr lang="pt-BR" smtClean="0"/>
              <a:t>18/05/2018</a:t>
            </a:fld>
            <a:endParaRPr lang="pt-BR"/>
          </a:p>
        </p:txBody>
      </p:sp>
      <p:sp>
        <p:nvSpPr>
          <p:cNvPr id="4"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935E8F26-7AB8-4954-948D-835FFCBAB433}" type="slidenum">
              <a:rPr lang="pt-BR" smtClean="0"/>
              <a:t>‹nº›</a:t>
            </a:fld>
            <a:endParaRPr lang="pt-BR"/>
          </a:p>
        </p:txBody>
      </p:sp>
    </p:spTree>
    <p:extLst>
      <p:ext uri="{BB962C8B-B14F-4D97-AF65-F5344CB8AC3E}">
        <p14:creationId xmlns:p14="http://schemas.microsoft.com/office/powerpoint/2010/main" val="38792584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Colunas de Imagem">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pt-BR" smtClean="0"/>
              <a:t>Clique para editar o título mestre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pt-BR" smtClean="0"/>
              <a:t>Clique no ícone para adicionar uma imagem</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pt-BR" smtClean="0"/>
              <a:t>Clique no ícone para adicionar uma imagem</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pt-BR" smtClean="0"/>
              <a:t>Clique no ícone para adicionar uma imagem</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EE815588-BDF0-4288-A508-0630D5655853}" type="datetimeFigureOut">
              <a:rPr lang="pt-BR" smtClean="0"/>
              <a:t>18/05/2018</a:t>
            </a:fld>
            <a:endParaRPr lang="pt-BR"/>
          </a:p>
        </p:txBody>
      </p:sp>
      <p:sp>
        <p:nvSpPr>
          <p:cNvPr id="4"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935E8F26-7AB8-4954-948D-835FFCBAB433}" type="slidenum">
              <a:rPr lang="pt-BR" smtClean="0"/>
              <a:t>‹nº›</a:t>
            </a:fld>
            <a:endParaRPr lang="pt-BR"/>
          </a:p>
        </p:txBody>
      </p:sp>
    </p:spTree>
    <p:extLst>
      <p:ext uri="{BB962C8B-B14F-4D97-AF65-F5344CB8AC3E}">
        <p14:creationId xmlns:p14="http://schemas.microsoft.com/office/powerpoint/2010/main" val="166891124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mtClean="0"/>
              <a:t>Clique para editar o título mestre</a:t>
            </a:r>
            <a:endParaRPr lang="en-US" dirty="0"/>
          </a:p>
        </p:txBody>
      </p:sp>
      <p:sp>
        <p:nvSpPr>
          <p:cNvPr id="3" name="Vertical Text Placeholder 2"/>
          <p:cNvSpPr>
            <a:spLocks noGrp="1"/>
          </p:cNvSpPr>
          <p:nvPr>
            <p:ph type="body" orient="vert" idx="1"/>
          </p:nvPr>
        </p:nvSpPr>
        <p:spPr/>
        <p:txBody>
          <a:bodyPr vert="eaVert" anchor="t" anchorCtr="0"/>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Date Placeholder 3"/>
          <p:cNvSpPr>
            <a:spLocks noGrp="1"/>
          </p:cNvSpPr>
          <p:nvPr>
            <p:ph type="dt" sz="half" idx="10"/>
          </p:nvPr>
        </p:nvSpPr>
        <p:spPr/>
        <p:txBody>
          <a:bodyPr/>
          <a:lstStyle/>
          <a:p>
            <a:fld id="{EE815588-BDF0-4288-A508-0630D5655853}" type="datetimeFigureOut">
              <a:rPr lang="pt-BR" smtClean="0"/>
              <a:t>18/05/2018</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935E8F26-7AB8-4954-948D-835FFCBAB433}" type="slidenum">
              <a:rPr lang="pt-BR" smtClean="0"/>
              <a:t>‹nº›</a:t>
            </a:fld>
            <a:endParaRPr lang="pt-BR"/>
          </a:p>
        </p:txBody>
      </p:sp>
    </p:spTree>
    <p:extLst>
      <p:ext uri="{BB962C8B-B14F-4D97-AF65-F5344CB8AC3E}">
        <p14:creationId xmlns:p14="http://schemas.microsoft.com/office/powerpoint/2010/main" val="278500250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pt-BR" smtClean="0"/>
              <a:t>Clique para editar o título mestre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Date Placeholder 3"/>
          <p:cNvSpPr>
            <a:spLocks noGrp="1"/>
          </p:cNvSpPr>
          <p:nvPr>
            <p:ph type="dt" sz="half" idx="10"/>
          </p:nvPr>
        </p:nvSpPr>
        <p:spPr/>
        <p:txBody>
          <a:bodyPr/>
          <a:lstStyle/>
          <a:p>
            <a:fld id="{EE815588-BDF0-4288-A508-0630D5655853}" type="datetimeFigureOut">
              <a:rPr lang="pt-BR" smtClean="0"/>
              <a:t>18/05/2018</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935E8F26-7AB8-4954-948D-835FFCBAB433}" type="slidenum">
              <a:rPr lang="pt-BR" smtClean="0"/>
              <a:t>‹nº›</a:t>
            </a:fld>
            <a:endParaRPr lang="pt-BR"/>
          </a:p>
        </p:txBody>
      </p:sp>
    </p:spTree>
    <p:extLst>
      <p:ext uri="{BB962C8B-B14F-4D97-AF65-F5344CB8AC3E}">
        <p14:creationId xmlns:p14="http://schemas.microsoft.com/office/powerpoint/2010/main" val="10747635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44"/>
          <a:stretch/>
        </p:blipFill>
        <p:spPr>
          <a:xfrm>
            <a:off x="0" y="2669685"/>
            <a:ext cx="4035669"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9012"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pt-BR" smtClean="0"/>
              <a:t>Clique para editar o título mestre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EE815588-BDF0-4288-A508-0630D5655853}" type="datetimeFigureOut">
              <a:rPr lang="pt-BR" smtClean="0"/>
              <a:t>18/05/2018</a:t>
            </a:fld>
            <a:endParaRPr lang="pt-BR"/>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pt-BR"/>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935E8F26-7AB8-4954-948D-835FFCBAB433}" type="slidenum">
              <a:rPr lang="pt-BR" smtClean="0"/>
              <a:t>‹nº›</a:t>
            </a:fld>
            <a:endParaRPr lang="pt-BR"/>
          </a:p>
        </p:txBody>
      </p:sp>
    </p:spTree>
    <p:extLst>
      <p:ext uri="{BB962C8B-B14F-4D97-AF65-F5344CB8AC3E}">
        <p14:creationId xmlns:p14="http://schemas.microsoft.com/office/powerpoint/2010/main" val="1484053234"/>
      </p:ext>
    </p:extLst>
  </p:cSld>
  <p:clrMap bg1="dk1" tx1="lt1" bg2="dk2" tx2="lt2" accent1="accent1" accent2="accent2" accent3="accent3" accent4="accent4" accent5="accent5" accent6="accent6" hlink="hlink" folHlink="folHlink"/>
  <p:sldLayoutIdLst>
    <p:sldLayoutId id="2147483808" r:id="rId1"/>
    <p:sldLayoutId id="2147483809" r:id="rId2"/>
    <p:sldLayoutId id="2147483810" r:id="rId3"/>
    <p:sldLayoutId id="2147483811" r:id="rId4"/>
    <p:sldLayoutId id="2147483812" r:id="rId5"/>
    <p:sldLayoutId id="2147483813" r:id="rId6"/>
    <p:sldLayoutId id="2147483814" r:id="rId7"/>
    <p:sldLayoutId id="2147483815" r:id="rId8"/>
    <p:sldLayoutId id="2147483816" r:id="rId9"/>
    <p:sldLayoutId id="2147483817" r:id="rId10"/>
    <p:sldLayoutId id="2147483818" r:id="rId11"/>
    <p:sldLayoutId id="2147483819" r:id="rId12"/>
    <p:sldLayoutId id="2147483820" r:id="rId13"/>
    <p:sldLayoutId id="2147483821" r:id="rId14"/>
    <p:sldLayoutId id="2147483822" r:id="rId15"/>
    <p:sldLayoutId id="2147483823" r:id="rId16"/>
    <p:sldLayoutId id="2147483824"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hyperlink" Target="https://outboundmarketing.com.br/pilares-de-vendas-personas-jornada/" TargetMode="Externa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hyperlink" Target="https://outboundmarketing.com.br/head-heart-and-hands/"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lstStyle/>
          <a:p>
            <a:r>
              <a:rPr lang="pt-BR" dirty="0" smtClean="0"/>
              <a:t>MARKETING POLÍTICO</a:t>
            </a:r>
            <a:endParaRPr lang="pt-BR" dirty="0"/>
          </a:p>
        </p:txBody>
      </p:sp>
      <p:sp>
        <p:nvSpPr>
          <p:cNvPr id="3" name="Subtítulo 2"/>
          <p:cNvSpPr>
            <a:spLocks noGrp="1"/>
          </p:cNvSpPr>
          <p:nvPr>
            <p:ph type="subTitle" idx="1"/>
          </p:nvPr>
        </p:nvSpPr>
        <p:spPr/>
        <p:txBody>
          <a:bodyPr/>
          <a:lstStyle/>
          <a:p>
            <a:r>
              <a:rPr lang="pt-BR" b="1" dirty="0" smtClean="0"/>
              <a:t>Prof. PHD Márcio de OLIVEIRA GUERRA</a:t>
            </a:r>
            <a:endParaRPr lang="pt-BR" b="1" dirty="0"/>
          </a:p>
        </p:txBody>
      </p:sp>
    </p:spTree>
    <p:extLst>
      <p:ext uri="{BB962C8B-B14F-4D97-AF65-F5344CB8AC3E}">
        <p14:creationId xmlns:p14="http://schemas.microsoft.com/office/powerpoint/2010/main" val="41003060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Mudanças</a:t>
            </a:r>
            <a:endParaRPr lang="pt-BR" dirty="0"/>
          </a:p>
        </p:txBody>
      </p:sp>
      <p:sp>
        <p:nvSpPr>
          <p:cNvPr id="3" name="Espaço Reservado para Conteúdo 2"/>
          <p:cNvSpPr>
            <a:spLocks noGrp="1"/>
          </p:cNvSpPr>
          <p:nvPr>
            <p:ph idx="1"/>
          </p:nvPr>
        </p:nvSpPr>
        <p:spPr/>
        <p:txBody>
          <a:bodyPr/>
          <a:lstStyle/>
          <a:p>
            <a:pPr algn="just"/>
            <a:r>
              <a:rPr lang="pt-BR" dirty="0" smtClean="0"/>
              <a:t>O marketing político está voltado prioritariamente, para este complexo e mutante ambiente político onde variados aspectos estão em jogo e onde é necessária compreensão e conhecimento dessas inúmeras variáveis.</a:t>
            </a:r>
          </a:p>
          <a:p>
            <a:pPr algn="just"/>
            <a:r>
              <a:rPr lang="pt-BR" dirty="0" smtClean="0"/>
              <a:t>O profissional que zela por uma campanha pode e deve ter em seu currículo intuição e experiência, mas não pode se iludir que isso é o suficiente para ganhar a eleição.</a:t>
            </a:r>
          </a:p>
          <a:p>
            <a:pPr algn="just"/>
            <a:r>
              <a:rPr lang="pt-BR" dirty="0" smtClean="0"/>
              <a:t>O candidato ou o político, muitas vezes, oferece grande quantidade de informação, mas boa parte dessas pode ser irrelevante ou de baixa qualidade, podendo comprometer todo o processo de marketing. Em outras situações podem ser de boa qualidade e isso não pode deixar de ser aproveitado.</a:t>
            </a:r>
            <a:endParaRPr lang="pt-BR" dirty="0"/>
          </a:p>
        </p:txBody>
      </p:sp>
    </p:spTree>
    <p:extLst>
      <p:ext uri="{BB962C8B-B14F-4D97-AF65-F5344CB8AC3E}">
        <p14:creationId xmlns:p14="http://schemas.microsoft.com/office/powerpoint/2010/main" val="28698361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Sistema de Informação</a:t>
            </a:r>
            <a:endParaRPr lang="pt-BR" dirty="0"/>
          </a:p>
        </p:txBody>
      </p:sp>
      <p:sp>
        <p:nvSpPr>
          <p:cNvPr id="3" name="Espaço Reservado para Conteúdo 2"/>
          <p:cNvSpPr>
            <a:spLocks noGrp="1"/>
          </p:cNvSpPr>
          <p:nvPr>
            <p:ph idx="1"/>
          </p:nvPr>
        </p:nvSpPr>
        <p:spPr/>
        <p:txBody>
          <a:bodyPr/>
          <a:lstStyle/>
          <a:p>
            <a:pPr algn="just"/>
            <a:r>
              <a:rPr lang="pt-BR" dirty="0" smtClean="0"/>
              <a:t>É preciso buscar, monitorar, avaliar, selecionar, classificar e interpretar dados e informações externas e internas de políticos para organizar uma campanha.</a:t>
            </a:r>
          </a:p>
          <a:p>
            <a:pPr algn="just"/>
            <a:r>
              <a:rPr lang="pt-BR" dirty="0" smtClean="0"/>
              <a:t>Com isso e possível planejar a campanha, adaptar as ideias do candidato para que sejam atrativas, de fácil entendimento e  agradáveis ao eleitor.</a:t>
            </a:r>
          </a:p>
          <a:p>
            <a:pPr algn="just"/>
            <a:r>
              <a:rPr lang="pt-BR" dirty="0" smtClean="0"/>
              <a:t>As informações, no entanto, precisam também ser levantadas sobre os eleitores. Onde eles estão? Como chegar até a eles? O que eles esperam do candidato ? O que eles querem ouvir?</a:t>
            </a:r>
          </a:p>
          <a:p>
            <a:pPr algn="just"/>
            <a:r>
              <a:rPr lang="pt-BR" dirty="0" smtClean="0"/>
              <a:t>Portanto, sem planejamento, sem estratégia, todo esforço e dinheiro serão em vão.</a:t>
            </a:r>
            <a:endParaRPr lang="pt-BR" dirty="0"/>
          </a:p>
        </p:txBody>
      </p:sp>
    </p:spTree>
    <p:extLst>
      <p:ext uri="{BB962C8B-B14F-4D97-AF65-F5344CB8AC3E}">
        <p14:creationId xmlns:p14="http://schemas.microsoft.com/office/powerpoint/2010/main" val="42257019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Conceituando</a:t>
            </a:r>
            <a:endParaRPr lang="pt-BR" dirty="0"/>
          </a:p>
        </p:txBody>
      </p:sp>
      <p:sp>
        <p:nvSpPr>
          <p:cNvPr id="3" name="Espaço Reservado para Conteúdo 2"/>
          <p:cNvSpPr>
            <a:spLocks noGrp="1"/>
          </p:cNvSpPr>
          <p:nvPr>
            <p:ph idx="1"/>
          </p:nvPr>
        </p:nvSpPr>
        <p:spPr/>
        <p:txBody>
          <a:bodyPr/>
          <a:lstStyle/>
          <a:p>
            <a:pPr algn="just"/>
            <a:r>
              <a:rPr lang="pt-BR" dirty="0" smtClean="0"/>
              <a:t>Kotler define marketing como uma atividade voltada a atender e satisfazer as necessidades e desejos.</a:t>
            </a:r>
          </a:p>
          <a:p>
            <a:pPr algn="just"/>
            <a:r>
              <a:rPr lang="pt-BR" dirty="0" err="1" smtClean="0"/>
              <a:t>Bongrand</a:t>
            </a:r>
            <a:r>
              <a:rPr lang="pt-BR" dirty="0" smtClean="0"/>
              <a:t> define marketing no campo político como sendo a união de técnicas  e comportamentos utilizados para adaptar ideias, entidades e/ou pessoas ao ambiente que integram, tornando-o conhecido e realçando as diferenças que possui em relação aos demais concorrentes para conquistar o máximo possível da preferência.</a:t>
            </a:r>
          </a:p>
          <a:p>
            <a:pPr algn="just"/>
            <a:r>
              <a:rPr lang="pt-BR" dirty="0" smtClean="0"/>
              <a:t>Rego diz que o marketing compreende o esforço para conquistar o eleitor. Promover a “venda” do candidato ao eleitorado</a:t>
            </a:r>
            <a:endParaRPr lang="pt-BR" dirty="0"/>
          </a:p>
        </p:txBody>
      </p:sp>
    </p:spTree>
    <p:extLst>
      <p:ext uri="{BB962C8B-B14F-4D97-AF65-F5344CB8AC3E}">
        <p14:creationId xmlns:p14="http://schemas.microsoft.com/office/powerpoint/2010/main" val="31326164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Alerta</a:t>
            </a:r>
            <a:endParaRPr lang="pt-BR" dirty="0"/>
          </a:p>
        </p:txBody>
      </p:sp>
      <p:sp>
        <p:nvSpPr>
          <p:cNvPr id="3" name="Espaço Reservado para Conteúdo 2"/>
          <p:cNvSpPr>
            <a:spLocks noGrp="1"/>
          </p:cNvSpPr>
          <p:nvPr>
            <p:ph idx="1"/>
          </p:nvPr>
        </p:nvSpPr>
        <p:spPr/>
        <p:txBody>
          <a:bodyPr/>
          <a:lstStyle/>
          <a:p>
            <a:pPr algn="just"/>
            <a:r>
              <a:rPr lang="pt-BR" dirty="0" err="1" smtClean="0"/>
              <a:t>Zuccolotto</a:t>
            </a:r>
            <a:r>
              <a:rPr lang="pt-BR" dirty="0" smtClean="0"/>
              <a:t> nos adverte que “erroneamente entende-se que o marketing político seria o principal responsável pelos problemas de conduta dos políticos, pois estes buscam apenas iludir e encantar os eleitores. Entretanto, o que se busca nas campanhas é ofertar e divulgar os candidatos para aceitação , ou não, por parte dos eleitores, podendo assim conquistar seu voto. Porém, em muitas vezes, estes eleitores sentem-se enganados, alegando que o marketing ocultou as verdadeiras características do político ofertado”.</a:t>
            </a:r>
            <a:endParaRPr lang="pt-BR" dirty="0"/>
          </a:p>
        </p:txBody>
      </p:sp>
    </p:spTree>
    <p:extLst>
      <p:ext uri="{BB962C8B-B14F-4D97-AF65-F5344CB8AC3E}">
        <p14:creationId xmlns:p14="http://schemas.microsoft.com/office/powerpoint/2010/main" val="1645376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História</a:t>
            </a:r>
            <a:endParaRPr lang="pt-BR" dirty="0"/>
          </a:p>
        </p:txBody>
      </p:sp>
      <p:sp>
        <p:nvSpPr>
          <p:cNvPr id="3" name="Espaço Reservado para Conteúdo 2"/>
          <p:cNvSpPr>
            <a:spLocks noGrp="1"/>
          </p:cNvSpPr>
          <p:nvPr>
            <p:ph idx="1"/>
          </p:nvPr>
        </p:nvSpPr>
        <p:spPr/>
        <p:txBody>
          <a:bodyPr/>
          <a:lstStyle/>
          <a:p>
            <a:pPr algn="just"/>
            <a:r>
              <a:rPr lang="pt-BR" dirty="0" smtClean="0"/>
              <a:t>1924- Uma revolução em Minas Gerais. Arthur Bernardes se candidatou à Presidência da República. Contra sua candidatura levantou-se uma grande oposição e houve o episódio das “cartas falsas”. Cartas com ofensas contra o exército, distribuídas aos eleitores como se fossem de Bernardes, mas eram de seus opositores.</a:t>
            </a:r>
          </a:p>
          <a:p>
            <a:pPr algn="just"/>
            <a:r>
              <a:rPr lang="pt-BR" dirty="0" smtClean="0"/>
              <a:t>1932- Eleição de Getúlio Vargas.</a:t>
            </a:r>
          </a:p>
          <a:p>
            <a:pPr algn="just"/>
            <a:r>
              <a:rPr lang="pt-BR" dirty="0" smtClean="0"/>
              <a:t>Getúlio e Jânio Quadros  duelo de estrategistas, não </a:t>
            </a:r>
            <a:r>
              <a:rPr lang="pt-BR" smtClean="0"/>
              <a:t>do marketing</a:t>
            </a:r>
            <a:endParaRPr lang="pt-BR" dirty="0" smtClean="0"/>
          </a:p>
          <a:p>
            <a:pPr algn="just"/>
            <a:r>
              <a:rPr lang="pt-BR" dirty="0" smtClean="0"/>
              <a:t>1952 – general </a:t>
            </a:r>
            <a:r>
              <a:rPr lang="pt-BR" dirty="0" err="1" smtClean="0"/>
              <a:t>Eisenhower</a:t>
            </a:r>
            <a:r>
              <a:rPr lang="pt-BR" dirty="0" smtClean="0"/>
              <a:t> – um dos pioneiros no uso do marketing em campanhas eleitorais – acusado de se vender como sabonete.</a:t>
            </a:r>
          </a:p>
          <a:p>
            <a:pPr algn="just"/>
            <a:endParaRPr lang="pt-BR" dirty="0"/>
          </a:p>
        </p:txBody>
      </p:sp>
    </p:spTree>
    <p:extLst>
      <p:ext uri="{BB962C8B-B14F-4D97-AF65-F5344CB8AC3E}">
        <p14:creationId xmlns:p14="http://schemas.microsoft.com/office/powerpoint/2010/main" val="23029955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História</a:t>
            </a:r>
            <a:endParaRPr lang="pt-BR" dirty="0"/>
          </a:p>
        </p:txBody>
      </p:sp>
      <p:sp>
        <p:nvSpPr>
          <p:cNvPr id="3" name="Espaço Reservado para Conteúdo 2"/>
          <p:cNvSpPr>
            <a:spLocks noGrp="1"/>
          </p:cNvSpPr>
          <p:nvPr>
            <p:ph idx="1"/>
          </p:nvPr>
        </p:nvSpPr>
        <p:spPr/>
        <p:txBody>
          <a:bodyPr>
            <a:normAutofit/>
          </a:bodyPr>
          <a:lstStyle/>
          <a:p>
            <a:pPr algn="just"/>
            <a:r>
              <a:rPr lang="pt-BR" dirty="0"/>
              <a:t>Em 1925, o ditador italiano Benito Mussolini foi um dos primeiros a usar o aparelho para mobilizar a sociedade. Desde então, vários políticos divulgaram as suas ideias por meio do som, sendo que o carisma pessoal era uma das únicas armas que eles tinham</a:t>
            </a:r>
            <a:r>
              <a:rPr lang="pt-BR" dirty="0" smtClean="0"/>
              <a:t>.</a:t>
            </a:r>
          </a:p>
          <a:p>
            <a:r>
              <a:rPr lang="pt-BR" dirty="0" smtClean="0"/>
              <a:t>No </a:t>
            </a:r>
            <a:r>
              <a:rPr lang="pt-BR" dirty="0"/>
              <a:t>Brasil, um dos pioneiros foi Prudente de </a:t>
            </a:r>
            <a:r>
              <a:rPr lang="pt-BR" dirty="0" smtClean="0"/>
              <a:t>Morais </a:t>
            </a:r>
            <a:r>
              <a:rPr lang="pt-BR" dirty="0"/>
              <a:t>promovia algumas ações próprias do marketing. Naquela época, ele fazia comícios e viajava no lombo de burros para conquistar o voto da população. Além disso, o ex-presidente sempre levava consigo uma caderneta, com os endereços dos principais eleitores</a:t>
            </a:r>
          </a:p>
          <a:p>
            <a:pPr algn="just"/>
            <a:endParaRPr lang="pt-BR" dirty="0"/>
          </a:p>
          <a:p>
            <a:pPr algn="just"/>
            <a:endParaRPr lang="pt-BR" dirty="0"/>
          </a:p>
        </p:txBody>
      </p:sp>
    </p:spTree>
    <p:extLst>
      <p:ext uri="{BB962C8B-B14F-4D97-AF65-F5344CB8AC3E}">
        <p14:creationId xmlns:p14="http://schemas.microsoft.com/office/powerpoint/2010/main" val="16127480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História</a:t>
            </a:r>
            <a:endParaRPr lang="pt-BR" dirty="0"/>
          </a:p>
        </p:txBody>
      </p:sp>
      <p:sp>
        <p:nvSpPr>
          <p:cNvPr id="3" name="Espaço Reservado para Conteúdo 2"/>
          <p:cNvSpPr>
            <a:spLocks noGrp="1"/>
          </p:cNvSpPr>
          <p:nvPr>
            <p:ph idx="1"/>
          </p:nvPr>
        </p:nvSpPr>
        <p:spPr/>
        <p:txBody>
          <a:bodyPr/>
          <a:lstStyle/>
          <a:p>
            <a:r>
              <a:rPr lang="pt-BR" dirty="0"/>
              <a:t>Relembra as eleições de 1989, citando o depoimento dado pela ex-namorada do candidato Luís Inácio da Silva, quando o acusava de ter proposto um aborto. Este fato pode ter sido fundamental para a vitória de Fernando Collor de Mello. Mas, ainda segundo o autor, isto não e marketing, trata-se apenas de uma tática, “uma jogatina”. O marketing fundamenta-se em estratégias, a serem definidas com antecedência por profissionais que tenham conhecimentos teóricos e práticos que possam analisar as pesquisas, estudar o quadro político, mensurar virtudes e defeitos dos adversários, informar-se sobre as características do eleitorado e assim por diante, não podendo ser comparado a um simples jogo de acusações.</a:t>
            </a:r>
          </a:p>
          <a:p>
            <a:endParaRPr lang="pt-BR" dirty="0"/>
          </a:p>
        </p:txBody>
      </p:sp>
    </p:spTree>
    <p:extLst>
      <p:ext uri="{BB962C8B-B14F-4D97-AF65-F5344CB8AC3E}">
        <p14:creationId xmlns:p14="http://schemas.microsoft.com/office/powerpoint/2010/main" val="20642757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Partidos</a:t>
            </a:r>
            <a:endParaRPr lang="pt-BR" dirty="0"/>
          </a:p>
        </p:txBody>
      </p:sp>
      <p:sp>
        <p:nvSpPr>
          <p:cNvPr id="3" name="Espaço Reservado para Conteúdo 2"/>
          <p:cNvSpPr>
            <a:spLocks noGrp="1"/>
          </p:cNvSpPr>
          <p:nvPr>
            <p:ph idx="1"/>
          </p:nvPr>
        </p:nvSpPr>
        <p:spPr/>
        <p:txBody>
          <a:bodyPr>
            <a:normAutofit fontScale="77500" lnSpcReduction="20000"/>
          </a:bodyPr>
          <a:lstStyle/>
          <a:p>
            <a:r>
              <a:rPr lang="pt-BR" dirty="0"/>
              <a:t>Rego (1985) diz que: o marketing político é como o esforço planejado para cultivar a atenção, o interesse e a preferência de um mercado de eleitores; é o caminho indicado e segura para o sucesso de quem deseja entrar na política. Pode-se definir como um conjunto das atividades planejadas para trabalhar o candidato enquanto produto. Entre elas destacam-se a pesquisa do mercado eleitoral, o planejamento do conceito do candidato, a determinação das estratégias, o planejamento da mídia, o esquema promocional e a organização geral da campanha (ROSA,1998)</a:t>
            </a:r>
          </a:p>
          <a:p>
            <a:r>
              <a:rPr lang="pt-BR" b="1" dirty="0"/>
              <a:t> </a:t>
            </a:r>
            <a:endParaRPr lang="pt-BR" dirty="0"/>
          </a:p>
          <a:p>
            <a:r>
              <a:rPr lang="pt-BR" b="1" dirty="0"/>
              <a:t>Marketing Partidário</a:t>
            </a:r>
            <a:endParaRPr lang="pt-BR" dirty="0"/>
          </a:p>
          <a:p>
            <a:r>
              <a:rPr lang="pt-BR" dirty="0"/>
              <a:t>O partido é o núcleo da atividade política. Marketing Partidário é a atividade desenvolvida pelo partido, por meio da aplicação de técnicas mercadológicas, com a finalidade de aumentar  o número de adeptos e filiados, e cativar o interesse público para as propostas da agremiação . Com isso, objetiva-se participar ativamente do poder público, por meio da conquista de mandatos representativos por via eleitoral (MANHANELLI, 2001)</a:t>
            </a:r>
          </a:p>
          <a:p>
            <a:pPr marL="0" indent="0">
              <a:buNone/>
            </a:pPr>
            <a:endParaRPr lang="pt-BR" dirty="0"/>
          </a:p>
          <a:p>
            <a:pPr marL="0" indent="0">
              <a:buNone/>
            </a:pPr>
            <a:r>
              <a:rPr lang="pt-BR" dirty="0"/>
              <a:t> </a:t>
            </a:r>
          </a:p>
          <a:p>
            <a:endParaRPr lang="pt-BR" dirty="0"/>
          </a:p>
        </p:txBody>
      </p:sp>
    </p:spTree>
    <p:extLst>
      <p:ext uri="{BB962C8B-B14F-4D97-AF65-F5344CB8AC3E}">
        <p14:creationId xmlns:p14="http://schemas.microsoft.com/office/powerpoint/2010/main" val="11675903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Partidos</a:t>
            </a:r>
            <a:endParaRPr lang="pt-BR" dirty="0"/>
          </a:p>
        </p:txBody>
      </p:sp>
      <p:sp>
        <p:nvSpPr>
          <p:cNvPr id="3" name="Espaço Reservado para Conteúdo 2"/>
          <p:cNvSpPr>
            <a:spLocks noGrp="1"/>
          </p:cNvSpPr>
          <p:nvPr>
            <p:ph idx="1"/>
          </p:nvPr>
        </p:nvSpPr>
        <p:spPr/>
        <p:txBody>
          <a:bodyPr/>
          <a:lstStyle/>
          <a:p>
            <a:r>
              <a:rPr lang="pt-BR" dirty="0"/>
              <a:t>Os próprios políticos reconhecem que os partidos no Brasil não possuem consistência doutrinária, funcionando como franquias políticas, vitrines mercadológicas nas disputas eleitoras e, muitas vezes, dão origem a verdadeiras migrações de políticas. A falta de uma unidade pelos partidos tem gerado um desprendimento do povo em relação à imagem política e à vida dos partidos. O reflexo disso é que os eleitores acabam votando nos candidatos baseando-se mais nas características pessoais, diminuindo o vínculo que existia com os partidos.</a:t>
            </a:r>
          </a:p>
          <a:p>
            <a:r>
              <a:rPr lang="pt-BR" dirty="0"/>
              <a:t> </a:t>
            </a:r>
          </a:p>
          <a:p>
            <a:endParaRPr lang="pt-BR" dirty="0"/>
          </a:p>
        </p:txBody>
      </p:sp>
    </p:spTree>
    <p:extLst>
      <p:ext uri="{BB962C8B-B14F-4D97-AF65-F5344CB8AC3E}">
        <p14:creationId xmlns:p14="http://schemas.microsoft.com/office/powerpoint/2010/main" val="12828592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Ações</a:t>
            </a:r>
            <a:endParaRPr lang="pt-BR" dirty="0"/>
          </a:p>
        </p:txBody>
      </p:sp>
      <p:sp>
        <p:nvSpPr>
          <p:cNvPr id="3" name="Espaço Reservado para Conteúdo 2"/>
          <p:cNvSpPr>
            <a:spLocks noGrp="1"/>
          </p:cNvSpPr>
          <p:nvPr>
            <p:ph idx="1"/>
          </p:nvPr>
        </p:nvSpPr>
        <p:spPr/>
        <p:txBody>
          <a:bodyPr>
            <a:normAutofit fontScale="85000" lnSpcReduction="20000"/>
          </a:bodyPr>
          <a:lstStyle/>
          <a:p>
            <a:r>
              <a:rPr lang="pt-BR" b="1" dirty="0"/>
              <a:t>Ações :</a:t>
            </a:r>
            <a:endParaRPr lang="pt-BR" dirty="0"/>
          </a:p>
          <a:p>
            <a:pPr lvl="0"/>
            <a:r>
              <a:rPr lang="pt-BR" dirty="0"/>
              <a:t>Pesquisa de mercado;</a:t>
            </a:r>
          </a:p>
          <a:p>
            <a:pPr lvl="0"/>
            <a:r>
              <a:rPr lang="pt-BR" dirty="0"/>
              <a:t>Conceito e a estratégia do candidato;</a:t>
            </a:r>
          </a:p>
          <a:p>
            <a:pPr lvl="0"/>
            <a:r>
              <a:rPr lang="pt-BR" dirty="0"/>
              <a:t>Estratégia de Comunicação</a:t>
            </a:r>
            <a:r>
              <a:rPr lang="pt-BR" b="1" dirty="0"/>
              <a:t>;</a:t>
            </a:r>
            <a:endParaRPr lang="pt-BR" dirty="0"/>
          </a:p>
          <a:p>
            <a:pPr marL="0" indent="0">
              <a:buNone/>
            </a:pPr>
            <a:r>
              <a:rPr lang="pt-BR" b="1" dirty="0"/>
              <a:t> </a:t>
            </a:r>
            <a:endParaRPr lang="pt-BR" dirty="0"/>
          </a:p>
          <a:p>
            <a:r>
              <a:rPr lang="pt-BR" dirty="0"/>
              <a:t>Os resultados das pesquisas realizadas permitirão traçar diagnósticos sobre as principais necessidades do eleitorado, suas concentrações e os diferentes segmentos existentes, fornecendo base estrutural para que o candidato e sua comissão possam conceituar seus passos e se inicie os estudos das melhores estratégias a serem tomadas, aquelas que causarão maiores efeitos e menos abertura para contestações (ROSA,1998). Formuladas as estratégias a próxima etapa é definir quais os elementos a serem utilizados com meio de ligação entre o eleitor e o candidato, quais das mídias disponíveis serão mais atrativas considerando questões de alcance, influência e valores disponíveis a custear tais meios (CABRINO, 2002).</a:t>
            </a:r>
          </a:p>
          <a:p>
            <a:r>
              <a:rPr lang="pt-BR" b="1" dirty="0"/>
              <a:t> </a:t>
            </a:r>
            <a:endParaRPr lang="pt-BR" dirty="0"/>
          </a:p>
          <a:p>
            <a:endParaRPr lang="pt-BR" dirty="0"/>
          </a:p>
        </p:txBody>
      </p:sp>
    </p:spTree>
    <p:extLst>
      <p:ext uri="{BB962C8B-B14F-4D97-AF65-F5344CB8AC3E}">
        <p14:creationId xmlns:p14="http://schemas.microsoft.com/office/powerpoint/2010/main" val="42227812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Ações</a:t>
            </a:r>
            <a:endParaRPr lang="pt-BR" dirty="0"/>
          </a:p>
        </p:txBody>
      </p:sp>
      <p:sp>
        <p:nvSpPr>
          <p:cNvPr id="3" name="Espaço Reservado para Conteúdo 2"/>
          <p:cNvSpPr>
            <a:spLocks noGrp="1"/>
          </p:cNvSpPr>
          <p:nvPr>
            <p:ph idx="1"/>
          </p:nvPr>
        </p:nvSpPr>
        <p:spPr/>
        <p:txBody>
          <a:bodyPr>
            <a:normAutofit fontScale="77500" lnSpcReduction="20000"/>
          </a:bodyPr>
          <a:lstStyle/>
          <a:p>
            <a:r>
              <a:rPr lang="pt-BR" dirty="0"/>
              <a:t>Que seja capaz de visualizar os novos nichos de interesse de uma sociedade exigente, crítica e sensível aos mandos e desmandos dos governantes (KUNTZ, 1998).</a:t>
            </a:r>
          </a:p>
          <a:p>
            <a:pPr marL="0" indent="0">
              <a:buNone/>
            </a:pPr>
            <a:r>
              <a:rPr lang="pt-BR" dirty="0"/>
              <a:t> </a:t>
            </a:r>
          </a:p>
          <a:p>
            <a:r>
              <a:rPr lang="pt-BR" dirty="0"/>
              <a:t>Os assuntos devem ser de conhecimento do candidato e arquivados de acordo com seus interesses, para que as ideias possam fluir de formas mais claras e objetivas (ZUCCOLOTTO </a:t>
            </a:r>
            <a:r>
              <a:rPr lang="pt-BR" i="1" dirty="0"/>
              <a:t>et al. </a:t>
            </a:r>
            <a:r>
              <a:rPr lang="pt-BR" dirty="0"/>
              <a:t>2004).</a:t>
            </a:r>
          </a:p>
          <a:p>
            <a:pPr marL="0" indent="0">
              <a:buNone/>
            </a:pPr>
            <a:r>
              <a:rPr lang="pt-BR" dirty="0"/>
              <a:t> </a:t>
            </a:r>
          </a:p>
          <a:p>
            <a:r>
              <a:rPr lang="pt-BR" dirty="0"/>
              <a:t>Para uma boa campanha a criatividade é essencial para chamar a atenção do eleitor, mas também é possível perceber que se uma campanha não tiver uma quantidade razoável de verba para ser investida poderá prejudicar o desenvolvimento da mesma (ZUCCOLOTTO </a:t>
            </a:r>
            <a:r>
              <a:rPr lang="pt-BR" i="1" dirty="0"/>
              <a:t>et al. </a:t>
            </a:r>
            <a:r>
              <a:rPr lang="pt-BR" dirty="0"/>
              <a:t>2004).</a:t>
            </a:r>
          </a:p>
          <a:p>
            <a:pPr marL="0" indent="0">
              <a:buNone/>
            </a:pPr>
            <a:r>
              <a:rPr lang="pt-BR" dirty="0"/>
              <a:t> </a:t>
            </a:r>
          </a:p>
          <a:p>
            <a:r>
              <a:rPr lang="pt-BR" dirty="0"/>
              <a:t>De acordo com Faraco (2003), as principais armas de um profissional de marketing político para ajudar uma campanha são: capacidade e sensibilidade para captar, com muita propriedade, as indicações das pesquisas; visão abrangente de todos os eixos de uma campanha, não se atendo apenas aos programas de TV</a:t>
            </a:r>
            <a:r>
              <a:rPr lang="pt-BR" dirty="0" smtClean="0"/>
              <a:t>.</a:t>
            </a:r>
            <a:endParaRPr lang="pt-BR" dirty="0"/>
          </a:p>
        </p:txBody>
      </p:sp>
    </p:spTree>
    <p:extLst>
      <p:ext uri="{BB962C8B-B14F-4D97-AF65-F5344CB8AC3E}">
        <p14:creationId xmlns:p14="http://schemas.microsoft.com/office/powerpoint/2010/main" val="6627456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Ações</a:t>
            </a:r>
            <a:endParaRPr lang="pt-BR" dirty="0"/>
          </a:p>
        </p:txBody>
      </p:sp>
      <p:sp>
        <p:nvSpPr>
          <p:cNvPr id="3" name="Espaço Reservado para Conteúdo 2"/>
          <p:cNvSpPr>
            <a:spLocks noGrp="1"/>
          </p:cNvSpPr>
          <p:nvPr>
            <p:ph idx="1"/>
          </p:nvPr>
        </p:nvSpPr>
        <p:spPr/>
        <p:txBody>
          <a:bodyPr/>
          <a:lstStyle/>
          <a:p>
            <a:r>
              <a:rPr lang="pt-BR" dirty="0"/>
              <a:t>	Um bom marketing ajuda a eleger, mas é o candidato quem se elege. Marketing mal feito, ao contrário, ajuda um candidato a perder as eleições. Não adianta um bom marketing se o candidato é um boneco sem alma. Candidato não é sabonete, tem vida, sentimentos, emoção, choro e alegria. Portanto, muita coisa depende dele, de sua alma, de seu calor interno, de sua identidade.</a:t>
            </a:r>
          </a:p>
          <a:p>
            <a:pPr marL="0" indent="0">
              <a:buNone/>
            </a:pPr>
            <a:endParaRPr lang="pt-BR" dirty="0"/>
          </a:p>
          <a:p>
            <a:r>
              <a:rPr lang="pt-BR" dirty="0"/>
              <a:t>	Mas o eleitor não se conformará com meros apelos emotivos e chavões antigos, como os usados para embalar perfis saturados (ZUCCOLOTTO </a:t>
            </a:r>
            <a:r>
              <a:rPr lang="pt-BR" i="1" dirty="0"/>
              <a:t>et al. </a:t>
            </a:r>
            <a:r>
              <a:rPr lang="pt-BR" dirty="0"/>
              <a:t>2004).</a:t>
            </a:r>
          </a:p>
          <a:p>
            <a:pPr marL="0" indent="0">
              <a:buNone/>
            </a:pPr>
            <a:endParaRPr lang="pt-BR" dirty="0"/>
          </a:p>
          <a:p>
            <a:endParaRPr lang="pt-BR" dirty="0"/>
          </a:p>
        </p:txBody>
      </p:sp>
    </p:spTree>
    <p:extLst>
      <p:ext uri="{BB962C8B-B14F-4D97-AF65-F5344CB8AC3E}">
        <p14:creationId xmlns:p14="http://schemas.microsoft.com/office/powerpoint/2010/main" val="8756762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Internet e redes</a:t>
            </a:r>
            <a:endParaRPr lang="pt-BR" dirty="0"/>
          </a:p>
        </p:txBody>
      </p:sp>
      <p:sp>
        <p:nvSpPr>
          <p:cNvPr id="3" name="Espaço Reservado para Conteúdo 2"/>
          <p:cNvSpPr>
            <a:spLocks noGrp="1"/>
          </p:cNvSpPr>
          <p:nvPr>
            <p:ph idx="1"/>
          </p:nvPr>
        </p:nvSpPr>
        <p:spPr/>
        <p:txBody>
          <a:bodyPr>
            <a:normAutofit fontScale="77500" lnSpcReduction="20000"/>
          </a:bodyPr>
          <a:lstStyle/>
          <a:p>
            <a:r>
              <a:rPr lang="pt-BR" i="1" dirty="0"/>
              <a:t>Os políticos brasileiros utilizaram como exemplo e incentivo do atual presidente dos</a:t>
            </a:r>
            <a:r>
              <a:rPr lang="pt-BR" dirty="0"/>
              <a:t> Estados Unidos Barack Obama que em sua campanha de 2008 utilizou de algumas mídias sociais para se interagir com seu eleitorado. Tão positivo foi este meio de fazer política que os políticos brasileiros também entraram nesta campanha.</a:t>
            </a:r>
          </a:p>
          <a:p>
            <a:pPr marL="0" indent="0">
              <a:buNone/>
            </a:pPr>
            <a:endParaRPr lang="pt-BR" dirty="0"/>
          </a:p>
          <a:p>
            <a:r>
              <a:rPr lang="pt-BR" dirty="0"/>
              <a:t>Como representantes de uma população os políticos utilizam a maior rede social do mundo “como canal de diálogo com os eleitores”.</a:t>
            </a:r>
          </a:p>
          <a:p>
            <a:pPr marL="0" indent="0">
              <a:buNone/>
            </a:pPr>
            <a:endParaRPr lang="pt-BR" dirty="0"/>
          </a:p>
          <a:p>
            <a:r>
              <a:rPr lang="pt-BR" dirty="0"/>
              <a:t>as novas tecnologias da informação, internet e redes sociais assumem especial relevo na nova era da comunicação e gestão dos relacionamentos entre as pessoas.</a:t>
            </a:r>
          </a:p>
          <a:p>
            <a:pPr marL="0" indent="0">
              <a:buNone/>
            </a:pPr>
            <a:r>
              <a:rPr lang="pt-BR" dirty="0"/>
              <a:t> </a:t>
            </a:r>
          </a:p>
          <a:p>
            <a:r>
              <a:rPr lang="pt-BR" dirty="0"/>
              <a:t>O reconhecimento e a utilização da internet para campanhas eleitorais já existe pelo menos há 10 anos, porém a campanha realizada por Barack Obama em 2008 para a eleição presidencial dos EUA superou qualquer expectativa, traçando novos rumos para o marketing político, reescrevendo regras de como atingir o eleitorado. </a:t>
            </a:r>
          </a:p>
        </p:txBody>
      </p:sp>
    </p:spTree>
    <p:extLst>
      <p:ext uri="{BB962C8B-B14F-4D97-AF65-F5344CB8AC3E}">
        <p14:creationId xmlns:p14="http://schemas.microsoft.com/office/powerpoint/2010/main" val="36999609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Internet e redes</a:t>
            </a:r>
            <a:endParaRPr lang="pt-BR" dirty="0"/>
          </a:p>
        </p:txBody>
      </p:sp>
      <p:sp>
        <p:nvSpPr>
          <p:cNvPr id="3" name="Espaço Reservado para Conteúdo 2"/>
          <p:cNvSpPr>
            <a:spLocks noGrp="1"/>
          </p:cNvSpPr>
          <p:nvPr>
            <p:ph idx="1"/>
          </p:nvPr>
        </p:nvSpPr>
        <p:spPr/>
        <p:txBody>
          <a:bodyPr/>
          <a:lstStyle/>
          <a:p>
            <a:r>
              <a:rPr lang="pt-BR" dirty="0"/>
              <a:t>Agora se percebe que a internet é mais do que uma tática, é uma forma de conseguir proximidade. O segredo está em descobrir as melhores mensagens para o segmento de público que interessa.</a:t>
            </a:r>
          </a:p>
          <a:p>
            <a:pPr marL="0" indent="0">
              <a:buNone/>
            </a:pPr>
            <a:r>
              <a:rPr lang="pt-BR" dirty="0"/>
              <a:t> </a:t>
            </a:r>
          </a:p>
          <a:p>
            <a:r>
              <a:rPr lang="pt-BR" dirty="0"/>
              <a:t>O Marketing político é mais que prometer, é construir um caminho com o principal objetivo de registrar sua posição, é criar um rumo e permanecer nele correspondendo ao necessário, a estratégia é uma direção, saber aonde quer ir e estar, um quebra cabeça que planejadamente se encaixa peça por peça para tornar algo concreto, ter atitude de agir em determinado momento com determinadas pessoas atingindo crenças e sentimentos e aprendizados.</a:t>
            </a:r>
          </a:p>
          <a:p>
            <a:endParaRPr lang="pt-BR" dirty="0"/>
          </a:p>
        </p:txBody>
      </p:sp>
    </p:spTree>
    <p:extLst>
      <p:ext uri="{BB962C8B-B14F-4D97-AF65-F5344CB8AC3E}">
        <p14:creationId xmlns:p14="http://schemas.microsoft.com/office/powerpoint/2010/main" val="30262319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Internet e redes</a:t>
            </a:r>
            <a:endParaRPr lang="pt-BR" dirty="0"/>
          </a:p>
        </p:txBody>
      </p:sp>
      <p:sp>
        <p:nvSpPr>
          <p:cNvPr id="3" name="Espaço Reservado para Conteúdo 2"/>
          <p:cNvSpPr>
            <a:spLocks noGrp="1"/>
          </p:cNvSpPr>
          <p:nvPr>
            <p:ph idx="1"/>
          </p:nvPr>
        </p:nvSpPr>
        <p:spPr/>
        <p:txBody>
          <a:bodyPr>
            <a:normAutofit fontScale="70000" lnSpcReduction="20000"/>
          </a:bodyPr>
          <a:lstStyle/>
          <a:p>
            <a:r>
              <a:rPr lang="pt-BR" dirty="0"/>
              <a:t>O marketing político nas redes sociais se apoia em dois pilares principais: </a:t>
            </a:r>
            <a:endParaRPr lang="pt-BR" dirty="0" smtClean="0"/>
          </a:p>
          <a:p>
            <a:pPr marL="0" indent="0">
              <a:buNone/>
            </a:pPr>
            <a:endParaRPr lang="pt-BR" dirty="0"/>
          </a:p>
          <a:p>
            <a:r>
              <a:rPr lang="pt-BR" b="1" dirty="0"/>
              <a:t>INTERAÇÃO</a:t>
            </a:r>
            <a:r>
              <a:rPr lang="pt-BR" dirty="0"/>
              <a:t> – A troca de informações e opiniões entre candidato e eleitores. A construção colaborativa de uma proposta de governo através da participação dos eleitores. </a:t>
            </a:r>
            <a:endParaRPr lang="pt-BR" dirty="0" smtClean="0"/>
          </a:p>
          <a:p>
            <a:endParaRPr lang="pt-BR" dirty="0"/>
          </a:p>
          <a:p>
            <a:pPr marL="0" indent="0">
              <a:buNone/>
            </a:pPr>
            <a:endParaRPr lang="pt-BR" dirty="0"/>
          </a:p>
          <a:p>
            <a:r>
              <a:rPr lang="pt-BR" b="1" dirty="0"/>
              <a:t>ENGAJAMENTO </a:t>
            </a:r>
            <a:r>
              <a:rPr lang="pt-BR" dirty="0"/>
              <a:t>– A participação dos integrantes da rede social na função de propagadores da mensagem de campanha. A criação de uma militância digital capaz de expandir o público impactado pelas mensagens enviadas e defender a proposta.</a:t>
            </a:r>
          </a:p>
          <a:p>
            <a:pPr marL="0" indent="0">
              <a:buNone/>
            </a:pPr>
            <a:endParaRPr lang="pt-BR" dirty="0"/>
          </a:p>
          <a:p>
            <a:pPr marL="0" indent="0">
              <a:buNone/>
            </a:pPr>
            <a:r>
              <a:rPr lang="pt-BR" dirty="0"/>
              <a:t> </a:t>
            </a:r>
          </a:p>
          <a:p>
            <a:pPr marL="0" indent="0">
              <a:buNone/>
            </a:pPr>
            <a:endParaRPr lang="pt-BR" dirty="0"/>
          </a:p>
          <a:p>
            <a:r>
              <a:rPr lang="pt-BR" dirty="0"/>
              <a:t>O acesso a internet nos dias atuais está presente em todo mundo e o Brasil não fica atrás. Estima-se que no Brasil cerca de 94 milhões de pessoas tenham acesso conforme demonstra o IBOPE</a:t>
            </a:r>
            <a:r>
              <a:rPr lang="pt-BR" dirty="0" smtClean="0"/>
              <a:t>.</a:t>
            </a:r>
            <a:r>
              <a:rPr lang="pt-BR" dirty="0"/>
              <a:t> </a:t>
            </a:r>
          </a:p>
          <a:p>
            <a:endParaRPr lang="pt-BR" dirty="0"/>
          </a:p>
        </p:txBody>
      </p:sp>
    </p:spTree>
    <p:extLst>
      <p:ext uri="{BB962C8B-B14F-4D97-AF65-F5344CB8AC3E}">
        <p14:creationId xmlns:p14="http://schemas.microsoft.com/office/powerpoint/2010/main" val="29154827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Estratégias</a:t>
            </a:r>
            <a:endParaRPr lang="pt-BR" dirty="0"/>
          </a:p>
        </p:txBody>
      </p:sp>
      <p:sp>
        <p:nvSpPr>
          <p:cNvPr id="3" name="Espaço Reservado para Conteúdo 2"/>
          <p:cNvSpPr>
            <a:spLocks noGrp="1"/>
          </p:cNvSpPr>
          <p:nvPr>
            <p:ph idx="1"/>
          </p:nvPr>
        </p:nvSpPr>
        <p:spPr/>
        <p:txBody>
          <a:bodyPr>
            <a:normAutofit/>
          </a:bodyPr>
          <a:lstStyle/>
          <a:p>
            <a:r>
              <a:rPr lang="pt-BR" b="1" dirty="0"/>
              <a:t>Pegue carona com os outros</a:t>
            </a:r>
            <a:endParaRPr lang="pt-BR" dirty="0"/>
          </a:p>
          <a:p>
            <a:r>
              <a:rPr lang="pt-BR" dirty="0"/>
              <a:t>Você não é conhecido? Pode copiar o nome de alguém que é. Nas eleições de 2012, houve nada menos do que 106 “Lulas”, 69 “</a:t>
            </a:r>
            <a:r>
              <a:rPr lang="pt-BR" dirty="0" err="1"/>
              <a:t>Dilmas</a:t>
            </a:r>
            <a:r>
              <a:rPr lang="pt-BR" dirty="0"/>
              <a:t>” e 48 “Tiriricas” candidatos. Essa clonagem nem sempre dá certo. No final de 2012, 78% dos brasileiros aprovavam a presidente Dilma Rousseff, segundo pesquisa CNI/Ibope. Mas, das 69 candidatas a vereadora que usaram o nome “Dilma” nas urnas, apenas duas se elegeram. Uma foi Dilma (do PMDB), que recebeu 176 votos na cidade sergipana de Pedra Mole. A outra foi Dilma (do PRB), eleita em Mirangaba, na Bahia</a:t>
            </a:r>
            <a:r>
              <a:rPr lang="pt-BR" dirty="0" smtClean="0"/>
              <a:t>.</a:t>
            </a:r>
          </a:p>
          <a:p>
            <a:endParaRPr lang="pt-BR" dirty="0"/>
          </a:p>
          <a:p>
            <a:endParaRPr lang="pt-BR" dirty="0"/>
          </a:p>
          <a:p>
            <a:endParaRPr lang="pt-BR" dirty="0"/>
          </a:p>
        </p:txBody>
      </p:sp>
    </p:spTree>
    <p:extLst>
      <p:ext uri="{BB962C8B-B14F-4D97-AF65-F5344CB8AC3E}">
        <p14:creationId xmlns:p14="http://schemas.microsoft.com/office/powerpoint/2010/main" val="32430287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Estratégias</a:t>
            </a:r>
            <a:endParaRPr lang="pt-BR" dirty="0"/>
          </a:p>
        </p:txBody>
      </p:sp>
      <p:sp>
        <p:nvSpPr>
          <p:cNvPr id="3" name="Espaço Reservado para Conteúdo 2"/>
          <p:cNvSpPr>
            <a:spLocks noGrp="1"/>
          </p:cNvSpPr>
          <p:nvPr>
            <p:ph idx="1"/>
          </p:nvPr>
        </p:nvSpPr>
        <p:spPr>
          <a:xfrm>
            <a:off x="1103312" y="2052918"/>
            <a:ext cx="8946541" cy="4347882"/>
          </a:xfrm>
        </p:spPr>
        <p:txBody>
          <a:bodyPr>
            <a:normAutofit fontScale="62500" lnSpcReduction="20000"/>
          </a:bodyPr>
          <a:lstStyle/>
          <a:p>
            <a:pPr marL="0" indent="0">
              <a:buNone/>
            </a:pPr>
            <a:r>
              <a:rPr lang="pt-BR" dirty="0"/>
              <a:t> </a:t>
            </a:r>
          </a:p>
          <a:p>
            <a:r>
              <a:rPr lang="pt-BR" b="1" dirty="0"/>
              <a:t>Componha um hit</a:t>
            </a:r>
            <a:endParaRPr lang="pt-BR" dirty="0"/>
          </a:p>
          <a:p>
            <a:r>
              <a:rPr lang="pt-BR" dirty="0"/>
              <a:t>Os jingles políticos podem parecer instrumentos vulgares, sem conteúdo, para tentar mexer com as emoções dos eleitores. E eles são exatamente isso. Mas também cumprem uma função importante: martelar o número do candidato na sua cabeça. “Em geral, as pessoas sabem bem o seu voto para presidente, governador, prefeito. Mas para deputado ou vereador, às vezes o eleitor não se lembra de ninguém e acaba escolhendo na hora, pela música que está na cabeça dele”, diz Nando Pinheiro, proprietário de uma empresa que produz jingles para vários partidos em São Paulo. Segundo Pinheiro, a escolha do ritmo depende da região do País. No Nordeste, por exemplo, quase todos os jingles são feitos em ritmo de forró, xote ou baião. “Já no Centro-Sul, o sertanejo universitário é quase imbatível”, afirma. Na maior parte dos casos, as músicas são composições inéditas. Mas, às vezes, os candidatos fazem paródias de hits já conhecidos – mudando parte da letra para falar do político. “Nesse caso, é preciso fazer um acordo com o compositor, e que a música seja exclusiva de um candidato naquela cidade”, diz o produtor musical Hermes Negrão, que faz jingles para candidatos em Minas Gerais. Entre as músicas que Negrão oferece para uso nas eleições está uma versão de </a:t>
            </a:r>
            <a:r>
              <a:rPr lang="pt-BR" dirty="0" err="1"/>
              <a:t>Lepo</a:t>
            </a:r>
            <a:r>
              <a:rPr lang="pt-BR" dirty="0"/>
              <a:t> </a:t>
            </a:r>
            <a:r>
              <a:rPr lang="pt-BR" dirty="0" err="1"/>
              <a:t>Lepo</a:t>
            </a:r>
            <a:r>
              <a:rPr lang="pt-BR" dirty="0"/>
              <a:t>, principal sucesso do Carnaval este ano. Mas, na opinião dele, o melhor jingle brasileiros de todos os tempos não é uma paródia, mas uma composição original: Lula lá, brilha uma estrela, que foi escrita em 1989 pelo músico potiguar Hilton Acioli - e usada por Lula em cinco campanhas à presidência da República.</a:t>
            </a:r>
          </a:p>
          <a:p>
            <a:pPr marL="0" indent="0">
              <a:buNone/>
            </a:pPr>
            <a:r>
              <a:rPr lang="pt-BR" b="1" dirty="0"/>
              <a:t>  </a:t>
            </a:r>
            <a:endParaRPr lang="pt-BR" dirty="0"/>
          </a:p>
          <a:p>
            <a:pPr marL="0" indent="0">
              <a:buNone/>
            </a:pPr>
            <a:r>
              <a:rPr lang="pt-BR" b="1" dirty="0"/>
              <a:t> </a:t>
            </a:r>
            <a:endParaRPr lang="pt-BR" dirty="0"/>
          </a:p>
          <a:p>
            <a:endParaRPr lang="pt-BR" dirty="0"/>
          </a:p>
        </p:txBody>
      </p:sp>
    </p:spTree>
    <p:extLst>
      <p:ext uri="{BB962C8B-B14F-4D97-AF65-F5344CB8AC3E}">
        <p14:creationId xmlns:p14="http://schemas.microsoft.com/office/powerpoint/2010/main" val="30602417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Estratégias</a:t>
            </a:r>
            <a:endParaRPr lang="pt-BR" dirty="0"/>
          </a:p>
        </p:txBody>
      </p:sp>
      <p:sp>
        <p:nvSpPr>
          <p:cNvPr id="3" name="Espaço Reservado para Conteúdo 2"/>
          <p:cNvSpPr>
            <a:spLocks noGrp="1"/>
          </p:cNvSpPr>
          <p:nvPr>
            <p:ph idx="1"/>
          </p:nvPr>
        </p:nvSpPr>
        <p:spPr/>
        <p:txBody>
          <a:bodyPr>
            <a:normAutofit fontScale="85000" lnSpcReduction="20000"/>
          </a:bodyPr>
          <a:lstStyle/>
          <a:p>
            <a:r>
              <a:rPr lang="pt-BR" b="1" dirty="0" smtClean="0"/>
              <a:t>Conduta e segredos dos </a:t>
            </a:r>
            <a:r>
              <a:rPr lang="pt-BR" b="1" dirty="0"/>
              <a:t>debates</a:t>
            </a:r>
            <a:endParaRPr lang="pt-BR" dirty="0"/>
          </a:p>
          <a:p>
            <a:pPr algn="just"/>
            <a:r>
              <a:rPr lang="pt-BR" dirty="0"/>
              <a:t>Com a popularização da televisão, nos anos 60, os políticos passaram a entrar na casa de milhões de pessoas ao mesmo tempo. Nos EUA, a primeira eleição presidencial com debate ao vivo na TV foi entre John Kennedy e Richard Nixon, em 1960. E ele já teve seus truques. Como Nixon suava facilmente, seus assessores pediram à emissora CBS que aumentasse o ar-condicionado. Mas os assessores de Kennedy, que também sabiam disso, pediram para diminuir o ar assim que o debate começou. Nixon começou a soar muito, passando uma imagem de nervosismo e desespero. Pesquisas apontaram que Kennedy ganhou o debate, visto por 70 milhões de pessoas. Ele venceu a eleição por uma vantagem pequena, de apenas 100 mil votos. O suor do rival pode ter feito toda a diferença.</a:t>
            </a:r>
          </a:p>
          <a:p>
            <a:r>
              <a:rPr lang="pt-BR" dirty="0"/>
              <a:t> </a:t>
            </a:r>
          </a:p>
          <a:p>
            <a:pPr algn="just"/>
            <a:r>
              <a:rPr lang="pt-BR" dirty="0"/>
              <a:t>No Brasil, a manipulação seguiu o caminho inverso. Aqui, suor é considerado uma coisa positiva. Pelo menos em um debate realizado na TV Globo.</a:t>
            </a:r>
          </a:p>
          <a:p>
            <a:r>
              <a:rPr lang="pt-BR" dirty="0"/>
              <a:t> </a:t>
            </a:r>
          </a:p>
          <a:p>
            <a:endParaRPr lang="pt-BR" dirty="0"/>
          </a:p>
        </p:txBody>
      </p:sp>
    </p:spTree>
    <p:extLst>
      <p:ext uri="{BB962C8B-B14F-4D97-AF65-F5344CB8AC3E}">
        <p14:creationId xmlns:p14="http://schemas.microsoft.com/office/powerpoint/2010/main" val="33279265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Estratégias</a:t>
            </a:r>
            <a:endParaRPr lang="pt-BR" dirty="0"/>
          </a:p>
        </p:txBody>
      </p:sp>
      <p:sp>
        <p:nvSpPr>
          <p:cNvPr id="3" name="Espaço Reservado para Conteúdo 2"/>
          <p:cNvSpPr>
            <a:spLocks noGrp="1"/>
          </p:cNvSpPr>
          <p:nvPr>
            <p:ph idx="1"/>
          </p:nvPr>
        </p:nvSpPr>
        <p:spPr/>
        <p:txBody>
          <a:bodyPr>
            <a:normAutofit fontScale="92500" lnSpcReduction="10000"/>
          </a:bodyPr>
          <a:lstStyle/>
          <a:p>
            <a:r>
              <a:rPr lang="pt-BR" b="1" dirty="0" smtClean="0"/>
              <a:t>Ataque ou defesa?</a:t>
            </a:r>
            <a:endParaRPr lang="pt-BR" dirty="0"/>
          </a:p>
          <a:p>
            <a:r>
              <a:rPr lang="pt-BR" dirty="0"/>
              <a:t>Foi o que fez, literalmente, o republicano Carl Paladino, candidato ao governo de Nova York. Em 2010, mandou uma carta a 200 mil eleitores. Dentro, uma foto dos candidatos adversários e um papel – que havia sido aromatizado com cheiro de lixo e trazia a frase: “Há algo fedendo aqui”. Paladino perdeu. Fazer ataques muito duros pode repercutir mal com o eleitorado. Mas há estratégias para não se expor na hora de pegar pesado. Em 1998, o candidato a presidente George Bush estava atrás do democrata Michael </a:t>
            </a:r>
            <a:r>
              <a:rPr lang="pt-BR" dirty="0" err="1"/>
              <a:t>Dukakis</a:t>
            </a:r>
            <a:r>
              <a:rPr lang="pt-BR" dirty="0"/>
              <a:t>. Quando foi governador, </a:t>
            </a:r>
            <a:r>
              <a:rPr lang="pt-BR" dirty="0" err="1"/>
              <a:t>Dukakis</a:t>
            </a:r>
            <a:r>
              <a:rPr lang="pt-BR" dirty="0"/>
              <a:t> criou um programa que permitia a alguns presos sair da cadeia nos fins de semana. Um deles acabou praticando estupro. Os marqueteiros de Bush fizeram anúncios que culpavam </a:t>
            </a:r>
            <a:r>
              <a:rPr lang="pt-BR" dirty="0" err="1"/>
              <a:t>Dukakis</a:t>
            </a:r>
            <a:r>
              <a:rPr lang="pt-BR" dirty="0"/>
              <a:t> pelo crime. Para não assumir a autoria do golpe baixo, montaram uma ONG de fachada, que dizia ser a autora dos vídeos. Bush venceu a eleição</a:t>
            </a:r>
            <a:r>
              <a:rPr lang="pt-BR" dirty="0" smtClean="0"/>
              <a:t>.</a:t>
            </a:r>
            <a:r>
              <a:rPr lang="pt-BR" dirty="0"/>
              <a:t> </a:t>
            </a:r>
          </a:p>
          <a:p>
            <a:endParaRPr lang="pt-BR" dirty="0"/>
          </a:p>
        </p:txBody>
      </p:sp>
    </p:spTree>
    <p:extLst>
      <p:ext uri="{BB962C8B-B14F-4D97-AF65-F5344CB8AC3E}">
        <p14:creationId xmlns:p14="http://schemas.microsoft.com/office/powerpoint/2010/main" val="23549427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Estratégias</a:t>
            </a:r>
            <a:endParaRPr lang="pt-BR" dirty="0"/>
          </a:p>
        </p:txBody>
      </p:sp>
      <p:sp>
        <p:nvSpPr>
          <p:cNvPr id="3" name="Espaço Reservado para Conteúdo 2"/>
          <p:cNvSpPr>
            <a:spLocks noGrp="1"/>
          </p:cNvSpPr>
          <p:nvPr>
            <p:ph idx="1"/>
          </p:nvPr>
        </p:nvSpPr>
        <p:spPr/>
        <p:txBody>
          <a:bodyPr>
            <a:normAutofit fontScale="85000" lnSpcReduction="20000"/>
          </a:bodyPr>
          <a:lstStyle/>
          <a:p>
            <a:endParaRPr lang="pt-BR" dirty="0" smtClean="0"/>
          </a:p>
          <a:p>
            <a:r>
              <a:rPr lang="pt-BR" dirty="0" smtClean="0"/>
              <a:t>Quem é você?</a:t>
            </a:r>
            <a:endParaRPr lang="pt-BR" dirty="0"/>
          </a:p>
          <a:p>
            <a:r>
              <a:rPr lang="pt-BR" dirty="0" smtClean="0"/>
              <a:t>Há </a:t>
            </a:r>
            <a:r>
              <a:rPr lang="pt-BR" dirty="0"/>
              <a:t>políticos que fazem de tudo para parecer gente comum. Em 1960, o advogado Jânio Quadros tinha o habito de deixar caspa nas próprias roupas. Em 1994, o acadêmico Fernando Henrique Cardoso comeu buchada de bode e andou de jegue. Em ambos os casos, funcionou – venceram a eleição presidencial. Mas esses truques nem chegam perto do que o americano </a:t>
            </a:r>
            <a:r>
              <a:rPr lang="pt-BR" dirty="0" err="1"/>
              <a:t>Neel</a:t>
            </a:r>
            <a:r>
              <a:rPr lang="pt-BR" dirty="0"/>
              <a:t> </a:t>
            </a:r>
            <a:r>
              <a:rPr lang="pt-BR" dirty="0" err="1"/>
              <a:t>Kashkari</a:t>
            </a:r>
            <a:r>
              <a:rPr lang="pt-BR" dirty="0"/>
              <a:t>, candidato do partido republicano ao governo da Califórnia, fez neste ano. </a:t>
            </a:r>
            <a:r>
              <a:rPr lang="pt-BR" dirty="0" err="1"/>
              <a:t>Kashkari</a:t>
            </a:r>
            <a:r>
              <a:rPr lang="pt-BR" dirty="0"/>
              <a:t> é um milionário do setor financeiro. Mas viveu uma semana como mendigo em Fresno (a 300 km de São Francisco). Chegou lá de ônibus, com apenas US$ 40 no bolso. Se ofereceu para lavar louças, limpar chão, carregar caixas e cozinhar, mas não conseguiu emprego. Dormiu na rua. A experiência foi filmada e transformada em vídeo de campanha. Mas não colou. Até a conclusão desta edição, as pesquisas mostravam </a:t>
            </a:r>
            <a:r>
              <a:rPr lang="pt-BR" dirty="0" err="1"/>
              <a:t>Kashkari</a:t>
            </a:r>
            <a:r>
              <a:rPr lang="pt-BR" dirty="0"/>
              <a:t> 16 pontos atrás do rival, o democrata Jerry Brown.</a:t>
            </a:r>
          </a:p>
          <a:p>
            <a:r>
              <a:rPr lang="pt-BR" dirty="0"/>
              <a:t> </a:t>
            </a:r>
          </a:p>
          <a:p>
            <a:endParaRPr lang="pt-BR" dirty="0"/>
          </a:p>
        </p:txBody>
      </p:sp>
    </p:spTree>
    <p:extLst>
      <p:ext uri="{BB962C8B-B14F-4D97-AF65-F5344CB8AC3E}">
        <p14:creationId xmlns:p14="http://schemas.microsoft.com/office/powerpoint/2010/main" val="25229241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Compra.</a:t>
            </a:r>
            <a:endParaRPr lang="pt-BR" dirty="0"/>
          </a:p>
        </p:txBody>
      </p:sp>
      <p:sp>
        <p:nvSpPr>
          <p:cNvPr id="3" name="Espaço Reservado para Conteúdo 2"/>
          <p:cNvSpPr>
            <a:spLocks noGrp="1"/>
          </p:cNvSpPr>
          <p:nvPr>
            <p:ph idx="1"/>
          </p:nvPr>
        </p:nvSpPr>
        <p:spPr/>
        <p:txBody>
          <a:bodyPr/>
          <a:lstStyle/>
          <a:p>
            <a:r>
              <a:rPr lang="pt-BR" b="1" dirty="0"/>
              <a:t>Publicidade de consumo e campanhas eleitorais</a:t>
            </a:r>
            <a:endParaRPr lang="pt-BR" dirty="0"/>
          </a:p>
          <a:p>
            <a:r>
              <a:rPr lang="pt-BR" dirty="0"/>
              <a:t>A mensagem publicitária, portanto, infere sobre os desejos dos consumidores, através da sedução, criando uma visão fascinada, instiga o desejo que atua como motivação de ação por parte do consumidor, muito mais do que a necessidade real de obter o produto. </a:t>
            </a:r>
          </a:p>
          <a:p>
            <a:r>
              <a:rPr lang="pt-BR" dirty="0"/>
              <a:t>A construção da imagem e da marca de um produto corresponde ao atendimento desse constante desejo. “As imagens associadas aos produtos são relacionadas simbolicamente pelo consumidor à imagem de si percebida e pretendida. </a:t>
            </a:r>
          </a:p>
        </p:txBody>
      </p:sp>
    </p:spTree>
    <p:extLst>
      <p:ext uri="{BB962C8B-B14F-4D97-AF65-F5344CB8AC3E}">
        <p14:creationId xmlns:p14="http://schemas.microsoft.com/office/powerpoint/2010/main" val="34593412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Compra</a:t>
            </a:r>
            <a:endParaRPr lang="pt-BR" dirty="0"/>
          </a:p>
        </p:txBody>
      </p:sp>
      <p:sp>
        <p:nvSpPr>
          <p:cNvPr id="3" name="Espaço Reservado para Conteúdo 2"/>
          <p:cNvSpPr>
            <a:spLocks noGrp="1"/>
          </p:cNvSpPr>
          <p:nvPr>
            <p:ph idx="1"/>
          </p:nvPr>
        </p:nvSpPr>
        <p:spPr/>
        <p:txBody>
          <a:bodyPr/>
          <a:lstStyle/>
          <a:p>
            <a:r>
              <a:rPr lang="pt-BR" dirty="0"/>
              <a:t>O consumidor procura escolher produtos e marcas que reforcem a identidade de imagem desejada, caracterizando atributos sociais distintivos”. </a:t>
            </a:r>
          </a:p>
          <a:p>
            <a:r>
              <a:rPr lang="pt-BR" dirty="0"/>
              <a:t>É o elemento da identificação. O consumidor não quer apenas suprir uma necessidade real, é crucial que o produto também tenha a sua “cara”. O que promove essa identificação entre produto e consumidor é a marca do objeto de consumo. É ela que confere “personalidade”, “diferenciação”. “Nela se conjugam: um estilo, um comportamento, uma atitude, um valor, um desejo, um conceito, cumplicidade, simpatia ou aversão, um rosto, uma fala, uma identidade, uma personalidade própria, um mundo...” (SEVERIANO, 2001, p. 213). </a:t>
            </a:r>
          </a:p>
          <a:p>
            <a:pPr marL="0" indent="0">
              <a:buNone/>
            </a:pPr>
            <a:endParaRPr lang="pt-BR" dirty="0"/>
          </a:p>
        </p:txBody>
      </p:sp>
    </p:spTree>
    <p:extLst>
      <p:ext uri="{BB962C8B-B14F-4D97-AF65-F5344CB8AC3E}">
        <p14:creationId xmlns:p14="http://schemas.microsoft.com/office/powerpoint/2010/main" val="246538725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Compra</a:t>
            </a:r>
            <a:endParaRPr lang="pt-BR" dirty="0"/>
          </a:p>
        </p:txBody>
      </p:sp>
      <p:sp>
        <p:nvSpPr>
          <p:cNvPr id="3" name="Espaço Reservado para Conteúdo 2"/>
          <p:cNvSpPr>
            <a:spLocks noGrp="1"/>
          </p:cNvSpPr>
          <p:nvPr>
            <p:ph idx="1"/>
          </p:nvPr>
        </p:nvSpPr>
        <p:spPr/>
        <p:txBody>
          <a:bodyPr>
            <a:normAutofit fontScale="62500" lnSpcReduction="20000"/>
          </a:bodyPr>
          <a:lstStyle/>
          <a:p>
            <a:r>
              <a:rPr lang="pt-BR" dirty="0"/>
              <a:t>A marca transfere personalidade a quem dela se apropria, trata-se de um encontro de desejos, de uma cumplicidade entre o consumidor e “sua” marca. Esta relação muitas vezes resulta em fidelidade a uma determinada marca, um resultado implícito no paradoxo de uma relação que ao mesmo tempo em que causa identificação, sugere também a possibilidade de “diferenciação”.</a:t>
            </a:r>
          </a:p>
          <a:p>
            <a:endParaRPr lang="pt-BR" dirty="0"/>
          </a:p>
          <a:p>
            <a:r>
              <a:rPr lang="pt-BR" dirty="0"/>
              <a:t>A espetacularização da política constitui fenômeno intrinsecamente ligado à televisão e à estética, pois a construção da imagem de um político, no caso brasileiro abalizada por símbolos e ritos já era praticada na Era Vargas, por meio da radiodifusão, como “o pai dos pobres”, a imagem de Getúlio foi construída com o acúmulo de capital político tradicional que refletia o paternalismo patriarcal tradicional.</a:t>
            </a:r>
          </a:p>
          <a:p>
            <a:endParaRPr lang="pt-BR" dirty="0"/>
          </a:p>
          <a:p>
            <a:r>
              <a:rPr lang="pt-BR" dirty="0"/>
              <a:t>Para se fazer visível, ganhar destaque em meio à fluidez e velocidade de informações, uma personalidade política precisa ter uma imagem estrategicamente construída, que seja marcante, espetacular. Em detrimento da persuasão racional utilizada na política tradicional, entra em cena a linguagem da sedução, as imagens que fascinam que convencem pela estética, pela dramaticidade, pela emoção e encantamento</a:t>
            </a:r>
            <a:r>
              <a:rPr lang="pt-BR" dirty="0" smtClean="0"/>
              <a:t>.</a:t>
            </a:r>
          </a:p>
          <a:p>
            <a:pPr marL="0" indent="0">
              <a:buNone/>
            </a:pPr>
            <a:r>
              <a:rPr lang="pt-BR" dirty="0"/>
              <a:t> </a:t>
            </a:r>
          </a:p>
          <a:p>
            <a:r>
              <a:rPr lang="pt-BR" dirty="0"/>
              <a:t>É fato que os programas eleitorais enfatizam o embate de imagens em detrimento do discurso programático, da circulação de ideias e ideais, mesmo quando isso ocorre, ou seja, em momentos de definição e exposição de propostas de governo, estas são apresentadas a partir de construções simbólicas, de ligações entre as ideias práticas e os desejos inconscientes.</a:t>
            </a:r>
          </a:p>
          <a:p>
            <a:endParaRPr lang="pt-BR" dirty="0"/>
          </a:p>
        </p:txBody>
      </p:sp>
    </p:spTree>
    <p:extLst>
      <p:ext uri="{BB962C8B-B14F-4D97-AF65-F5344CB8AC3E}">
        <p14:creationId xmlns:p14="http://schemas.microsoft.com/office/powerpoint/2010/main" val="406716568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Compra</a:t>
            </a:r>
            <a:endParaRPr lang="pt-BR" dirty="0"/>
          </a:p>
        </p:txBody>
      </p:sp>
      <p:sp>
        <p:nvSpPr>
          <p:cNvPr id="3" name="Espaço Reservado para Conteúdo 2"/>
          <p:cNvSpPr>
            <a:spLocks noGrp="1"/>
          </p:cNvSpPr>
          <p:nvPr>
            <p:ph idx="1"/>
          </p:nvPr>
        </p:nvSpPr>
        <p:spPr/>
        <p:txBody>
          <a:bodyPr>
            <a:normAutofit lnSpcReduction="10000"/>
          </a:bodyPr>
          <a:lstStyle/>
          <a:p>
            <a:r>
              <a:rPr lang="pt-BR" dirty="0"/>
              <a:t>Para se fazer visível, ganhar destaque em meio à fluidez e velocidade de informações, uma personalidade política precisa ter uma imagem estrategicamente construída, que seja marcante, espetacular. Em detrimento da persuasão racional utilizada na política tradicional, entra em cena a linguagem da sedução, as imagens que fascinam que convencem pela estética, pela dramaticidade, pela emoção e encantamento.</a:t>
            </a:r>
          </a:p>
          <a:p>
            <a:pPr marL="0" indent="0">
              <a:buNone/>
            </a:pPr>
            <a:r>
              <a:rPr lang="pt-BR" dirty="0"/>
              <a:t> </a:t>
            </a:r>
          </a:p>
          <a:p>
            <a:r>
              <a:rPr lang="pt-BR" dirty="0"/>
              <a:t>É fato que os programas eleitorais enfatizam o embate de imagens em detrimento do discurso programático, da circulação de ideias e ideais, mesmo quando isso ocorre, ou seja, em momentos de definição e exposição de propostas de governo, estas são apresentadas a partir de construções simbólicas, de ligações entre as ideias práticas e os desejos inconscientes.</a:t>
            </a:r>
          </a:p>
          <a:p>
            <a:endParaRPr lang="pt-BR" dirty="0"/>
          </a:p>
        </p:txBody>
      </p:sp>
    </p:spTree>
    <p:extLst>
      <p:ext uri="{BB962C8B-B14F-4D97-AF65-F5344CB8AC3E}">
        <p14:creationId xmlns:p14="http://schemas.microsoft.com/office/powerpoint/2010/main" val="269807959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Dicas</a:t>
            </a:r>
            <a:endParaRPr lang="pt-BR" dirty="0"/>
          </a:p>
        </p:txBody>
      </p:sp>
      <p:sp>
        <p:nvSpPr>
          <p:cNvPr id="3" name="Espaço Reservado para Conteúdo 2"/>
          <p:cNvSpPr>
            <a:spLocks noGrp="1"/>
          </p:cNvSpPr>
          <p:nvPr>
            <p:ph idx="1"/>
          </p:nvPr>
        </p:nvSpPr>
        <p:spPr/>
        <p:txBody>
          <a:bodyPr/>
          <a:lstStyle/>
          <a:p>
            <a:r>
              <a:rPr lang="pt-BR" dirty="0" smtClean="0"/>
              <a:t>Escolha do meio de comunicação é decisivo.</a:t>
            </a:r>
          </a:p>
          <a:p>
            <a:r>
              <a:rPr lang="pt-BR" dirty="0" smtClean="0"/>
              <a:t>Relacionamento do candidato com o eleitor e equipe de trabalho.</a:t>
            </a:r>
          </a:p>
          <a:p>
            <a:r>
              <a:rPr lang="pt-BR" dirty="0" smtClean="0"/>
              <a:t>Hierarquia </a:t>
            </a:r>
          </a:p>
          <a:p>
            <a:r>
              <a:rPr lang="pt-BR" dirty="0" smtClean="0"/>
              <a:t>Horário eleitoral</a:t>
            </a:r>
          </a:p>
          <a:p>
            <a:r>
              <a:rPr lang="pt-BR" dirty="0" smtClean="0"/>
              <a:t>Slogan de campanha</a:t>
            </a:r>
          </a:p>
          <a:p>
            <a:r>
              <a:rPr lang="pt-BR" dirty="0" smtClean="0"/>
              <a:t>Convença o candidato que o eleitor que solução e não repetição do problema que ele já conhece.</a:t>
            </a:r>
          </a:p>
          <a:p>
            <a:pPr marL="0" indent="0">
              <a:buNone/>
            </a:pPr>
            <a:endParaRPr lang="pt-BR" dirty="0" smtClean="0"/>
          </a:p>
          <a:p>
            <a:endParaRPr lang="pt-BR" dirty="0"/>
          </a:p>
        </p:txBody>
      </p:sp>
    </p:spTree>
    <p:extLst>
      <p:ext uri="{BB962C8B-B14F-4D97-AF65-F5344CB8AC3E}">
        <p14:creationId xmlns:p14="http://schemas.microsoft.com/office/powerpoint/2010/main" val="310835420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Dicas</a:t>
            </a:r>
            <a:endParaRPr lang="pt-BR" dirty="0"/>
          </a:p>
        </p:txBody>
      </p:sp>
      <p:sp>
        <p:nvSpPr>
          <p:cNvPr id="3" name="Espaço Reservado para Conteúdo 2"/>
          <p:cNvSpPr>
            <a:spLocks noGrp="1"/>
          </p:cNvSpPr>
          <p:nvPr>
            <p:ph idx="1"/>
          </p:nvPr>
        </p:nvSpPr>
        <p:spPr/>
        <p:txBody>
          <a:bodyPr>
            <a:normAutofit fontScale="85000" lnSpcReduction="20000"/>
          </a:bodyPr>
          <a:lstStyle/>
          <a:p>
            <a:pPr fontAlgn="base"/>
            <a:r>
              <a:rPr lang="pt-BR" b="1" dirty="0"/>
              <a:t>Segmente suas personas e produza conteúdo relevante para elas</a:t>
            </a:r>
            <a:endParaRPr lang="pt-BR" dirty="0"/>
          </a:p>
          <a:p>
            <a:pPr fontAlgn="base"/>
            <a:r>
              <a:rPr lang="pt-BR" dirty="0"/>
              <a:t>Imagine que você é candidato à prefeitura de sua cidade. Uma cidade é formada por milhares e até milhões de cidadãos. Como político, o que você faria para conversar com todos esses eleitores?</a:t>
            </a:r>
          </a:p>
          <a:p>
            <a:pPr fontAlgn="base"/>
            <a:r>
              <a:rPr lang="pt-BR" dirty="0"/>
              <a:t>É uma tarefa bastante difícil, não é mesmo?</a:t>
            </a:r>
          </a:p>
          <a:p>
            <a:pPr fontAlgn="base"/>
            <a:r>
              <a:rPr lang="pt-BR" dirty="0"/>
              <a:t>Algumas das razões que a dificultam são:</a:t>
            </a:r>
          </a:p>
          <a:p>
            <a:pPr fontAlgn="base"/>
            <a:r>
              <a:rPr lang="pt-BR" dirty="0"/>
              <a:t>Muitas pessoas não fazem a mínima questão de conversar com você – e esse é um direito delas.</a:t>
            </a:r>
          </a:p>
          <a:p>
            <a:pPr fontAlgn="base"/>
            <a:r>
              <a:rPr lang="pt-BR" dirty="0"/>
              <a:t>As pessoas têm problemas diferentes, portanto pensam diferente, querem soluções diferentes e precisam de comunicação diferente.</a:t>
            </a:r>
          </a:p>
          <a:p>
            <a:pPr fontAlgn="base"/>
            <a:r>
              <a:rPr lang="pt-BR" dirty="0"/>
              <a:t>O que estou tentando dizer é que não dá para conversar com todo mundo, você precisa segmentar.</a:t>
            </a:r>
          </a:p>
          <a:p>
            <a:pPr fontAlgn="base"/>
            <a:r>
              <a:rPr lang="pt-BR" dirty="0"/>
              <a:t>Primeiramente porque nem todo mundo é seu eleitor em potencial. Existem militantes de outros candidatos, com os quais você pode interagir, mas que não vão converter em </a:t>
            </a:r>
            <a:r>
              <a:rPr lang="pt-BR" dirty="0" smtClean="0"/>
              <a:t>votos.</a:t>
            </a:r>
            <a:endParaRPr lang="pt-BR" dirty="0"/>
          </a:p>
          <a:p>
            <a:endParaRPr lang="pt-BR" dirty="0"/>
          </a:p>
        </p:txBody>
      </p:sp>
    </p:spTree>
    <p:extLst>
      <p:ext uri="{BB962C8B-B14F-4D97-AF65-F5344CB8AC3E}">
        <p14:creationId xmlns:p14="http://schemas.microsoft.com/office/powerpoint/2010/main" val="422259406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Dicas</a:t>
            </a:r>
            <a:endParaRPr lang="pt-BR" dirty="0"/>
          </a:p>
        </p:txBody>
      </p:sp>
      <p:sp>
        <p:nvSpPr>
          <p:cNvPr id="3" name="Espaço Reservado para Conteúdo 2"/>
          <p:cNvSpPr>
            <a:spLocks noGrp="1"/>
          </p:cNvSpPr>
          <p:nvPr>
            <p:ph idx="1"/>
          </p:nvPr>
        </p:nvSpPr>
        <p:spPr/>
        <p:txBody>
          <a:bodyPr>
            <a:normAutofit fontScale="85000" lnSpcReduction="10000"/>
          </a:bodyPr>
          <a:lstStyle/>
          <a:p>
            <a:pPr marL="0" indent="0" fontAlgn="base">
              <a:buNone/>
            </a:pPr>
            <a:endParaRPr lang="pt-BR" dirty="0"/>
          </a:p>
          <a:p>
            <a:pPr fontAlgn="base"/>
            <a:r>
              <a:rPr lang="pt-BR" dirty="0"/>
              <a:t>Em segundo, porque você vai falhar se tentar falar com todos. Não existe uma mensagem universal, não se engane. Quem está focado em todo mundo na verdade não está focado em ninguém.</a:t>
            </a:r>
          </a:p>
          <a:p>
            <a:pPr fontAlgn="base"/>
            <a:r>
              <a:rPr lang="pt-BR" dirty="0"/>
              <a:t>Por isso a importância de </a:t>
            </a:r>
            <a:r>
              <a:rPr lang="pt-BR" b="1" dirty="0">
                <a:hlinkClick r:id="rId2"/>
              </a:rPr>
              <a:t>segmentar personas</a:t>
            </a:r>
            <a:r>
              <a:rPr lang="pt-BR" dirty="0"/>
              <a:t> e mandar a mensagem certa para quem realmente tem chances de converter.</a:t>
            </a:r>
          </a:p>
          <a:p>
            <a:pPr fontAlgn="base"/>
            <a:r>
              <a:rPr lang="pt-BR" dirty="0"/>
              <a:t>Transpondo isso para o marketing de conteúdo, a lição que fica é muito clara. Defina suas personas e crie conteúdo específico para cada uma delas.</a:t>
            </a:r>
          </a:p>
          <a:p>
            <a:pPr fontAlgn="base"/>
            <a:r>
              <a:rPr lang="pt-BR" dirty="0"/>
              <a:t>Políticos vão até de bairro em bairro ouvindo os problemas e o modo de pensar dos moradores para criar mensagens que falem exatamente do que os eleitores precisam.</a:t>
            </a:r>
          </a:p>
          <a:p>
            <a:pPr fontAlgn="base"/>
            <a:r>
              <a:rPr lang="pt-BR" dirty="0"/>
              <a:t>Então a primeira das cinco lições de marketing eleitoral é: conheça sua persona e entenda suas dores e desafios para criar conteúdo relevante para ela.</a:t>
            </a:r>
          </a:p>
          <a:p>
            <a:endParaRPr lang="pt-BR" dirty="0"/>
          </a:p>
        </p:txBody>
      </p:sp>
    </p:spTree>
    <p:extLst>
      <p:ext uri="{BB962C8B-B14F-4D97-AF65-F5344CB8AC3E}">
        <p14:creationId xmlns:p14="http://schemas.microsoft.com/office/powerpoint/2010/main" val="237071493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Dicas</a:t>
            </a:r>
            <a:endParaRPr lang="pt-BR" dirty="0"/>
          </a:p>
        </p:txBody>
      </p:sp>
      <p:sp>
        <p:nvSpPr>
          <p:cNvPr id="4" name="Rectangle 1"/>
          <p:cNvSpPr>
            <a:spLocks noGrp="1" noChangeArrowheads="1"/>
          </p:cNvSpPr>
          <p:nvPr>
            <p:ph idx="1"/>
          </p:nvPr>
        </p:nvSpPr>
        <p:spPr bwMode="auto">
          <a:xfrm>
            <a:off x="1103312" y="1803861"/>
            <a:ext cx="8704567" cy="4693593"/>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pt-BR" sz="1300" b="0" i="0" u="none" strike="noStrike" cap="none" normalizeH="0" baseline="0" dirty="0" smtClean="0">
                <a:ln>
                  <a:noFill/>
                </a:ln>
                <a:solidFill>
                  <a:srgbClr val="333333"/>
                </a:solidFill>
                <a:effectLst/>
                <a:latin typeface="Lato"/>
              </a:rPr>
              <a:t>Me responda com sinceridade: quantos horários eleitorais você já assistiu?</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pt-BR" sz="12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pt-BR" sz="1300" b="0" i="0" u="none" strike="noStrike" cap="none" normalizeH="0" baseline="0" dirty="0" smtClean="0">
                <a:ln>
                  <a:noFill/>
                </a:ln>
                <a:solidFill>
                  <a:srgbClr val="333333"/>
                </a:solidFill>
                <a:effectLst/>
                <a:latin typeface="Lato"/>
              </a:rPr>
              <a:t>A maioria das pessoas que eu conheço nunca assistiu a um programa eleitoral inteiro. Elas acham uma grande perda de tempo. E, sinceramente, quem sou eu para julgá-las? Nós já temos resistência à propaganda tradicional, imagina à eleitoral!</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pt-BR" sz="12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pt-BR" sz="1300" b="0" i="0" u="none" strike="noStrike" cap="none" normalizeH="0" baseline="0" dirty="0" smtClean="0">
                <a:ln>
                  <a:noFill/>
                </a:ln>
                <a:solidFill>
                  <a:srgbClr val="333333"/>
                </a:solidFill>
                <a:effectLst/>
                <a:latin typeface="Lato"/>
              </a:rPr>
              <a:t>A audiência não torna ninguém melhor ou pior, apenas prova que a propaganda eleitoral oferece um conteúdo fraco.</a:t>
            </a:r>
            <a:endParaRPr kumimoji="0" lang="pt-BR" sz="12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pt-BR" sz="1300" b="0" i="0" u="none" strike="noStrike" cap="none" normalizeH="0" baseline="0" dirty="0" smtClean="0">
                <a:ln>
                  <a:noFill/>
                </a:ln>
                <a:solidFill>
                  <a:srgbClr val="333333"/>
                </a:solidFill>
                <a:effectLst/>
                <a:latin typeface="Lato"/>
              </a:rPr>
              <a:t>Mesmo quem considera importante ouvir o que os candidatos tem a dizer, sente que aquele conteúdo não tem valor nenhum, não ganhamos nenhum benefício consumindo. Ou seja, é um verdadeiro tanto faz como tanto fez.</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pt-BR" sz="12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pt-BR" sz="1300" b="1" i="0" u="none" strike="noStrike" cap="none" normalizeH="0" baseline="0" dirty="0" smtClean="0">
                <a:ln>
                  <a:noFill/>
                </a:ln>
                <a:solidFill>
                  <a:schemeClr val="tx1"/>
                </a:solidFill>
                <a:effectLst/>
                <a:latin typeface="Lato"/>
              </a:rPr>
              <a:t>Conteúdo relevante é aquele que vai solucionar um problema, ensinar algo, inspirar ou mesmo divertir</a:t>
            </a:r>
            <a:r>
              <a:rPr kumimoji="0" lang="pt-BR" sz="1300" b="0" i="0" u="none" strike="noStrike" cap="none" normalizeH="0" baseline="0" dirty="0" smtClean="0">
                <a:ln>
                  <a:noFill/>
                </a:ln>
                <a:solidFill>
                  <a:schemeClr val="tx1"/>
                </a:solidFill>
                <a:effectLst/>
                <a:latin typeface="Lato"/>
              </a:rPr>
              <a:t>.</a:t>
            </a:r>
            <a:endParaRPr kumimoji="0" lang="pt-BR" sz="12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pt-BR" sz="1300" b="0" i="0" u="none" strike="noStrike" cap="none" normalizeH="0" baseline="0" dirty="0" smtClean="0">
                <a:ln>
                  <a:noFill/>
                </a:ln>
                <a:solidFill>
                  <a:srgbClr val="333333"/>
                </a:solidFill>
                <a:effectLst/>
                <a:latin typeface="Lato"/>
              </a:rPr>
              <a:t>Assim como nós desligamos a TV quando começa o horário eleitoral porque o conteúdo é irrelevante, um </a:t>
            </a:r>
            <a:r>
              <a:rPr kumimoji="0" lang="pt-BR" sz="1300" b="0" i="0" u="none" strike="noStrike" cap="none" normalizeH="0" baseline="0" dirty="0" err="1" smtClean="0">
                <a:ln>
                  <a:noFill/>
                </a:ln>
                <a:solidFill>
                  <a:srgbClr val="333333"/>
                </a:solidFill>
                <a:effectLst/>
                <a:latin typeface="Lato"/>
              </a:rPr>
              <a:t>prospect</a:t>
            </a:r>
            <a:r>
              <a:rPr kumimoji="0" lang="pt-BR" sz="1300" b="0" i="0" u="none" strike="noStrike" cap="none" normalizeH="0" baseline="0" dirty="0" smtClean="0">
                <a:ln>
                  <a:noFill/>
                </a:ln>
                <a:solidFill>
                  <a:srgbClr val="333333"/>
                </a:solidFill>
                <a:effectLst/>
                <a:latin typeface="Lato"/>
              </a:rPr>
              <a:t> pode fechar a janela do seu site se você não oferecer nada útil.</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pt-BR" sz="12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pt-BR" sz="1300" b="0" i="0" u="none" strike="noStrike" cap="none" normalizeH="0" baseline="0" dirty="0" smtClean="0">
                <a:ln>
                  <a:noFill/>
                </a:ln>
                <a:solidFill>
                  <a:srgbClr val="333333"/>
                </a:solidFill>
                <a:effectLst/>
                <a:latin typeface="Lato"/>
              </a:rPr>
              <a:t>Então, a última de cinco lições de marketing eleitoral é:</a:t>
            </a:r>
            <a:endParaRPr kumimoji="0" lang="pt-BR" sz="12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pt-BR" sz="1300" b="0" i="0" u="none" strike="noStrike" cap="none" normalizeH="0" baseline="0" dirty="0" smtClean="0">
                <a:ln>
                  <a:noFill/>
                </a:ln>
                <a:solidFill>
                  <a:srgbClr val="333333"/>
                </a:solidFill>
                <a:effectLst/>
                <a:latin typeface="Lato"/>
              </a:rPr>
              <a:t>Crie </a:t>
            </a:r>
            <a:r>
              <a:rPr kumimoji="0" lang="pt-BR" sz="1300" b="1" i="0" u="none" strike="noStrike" cap="none" normalizeH="0" baseline="0" dirty="0" smtClean="0">
                <a:ln>
                  <a:noFill/>
                </a:ln>
                <a:solidFill>
                  <a:srgbClr val="08D4A7"/>
                </a:solidFill>
                <a:effectLst/>
                <a:latin typeface="Lato"/>
                <a:hlinkClick r:id="rId2"/>
              </a:rPr>
              <a:t>conteúdo que faça a diferença</a:t>
            </a:r>
            <a:r>
              <a:rPr kumimoji="0" lang="pt-BR" sz="1300" b="0" i="0" u="none" strike="noStrike" cap="none" normalizeH="0" baseline="0" dirty="0" smtClean="0">
                <a:ln>
                  <a:noFill/>
                </a:ln>
                <a:solidFill>
                  <a:srgbClr val="333333"/>
                </a:solidFill>
                <a:effectLst/>
                <a:latin typeface="Lato"/>
              </a:rPr>
              <a:t> na vida do leitor oferecendo benefícios reais.</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pt-BR" sz="12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pt-BR" sz="1300" b="0" i="0" u="none" strike="noStrike" cap="none" normalizeH="0" baseline="0" dirty="0" smtClean="0">
                <a:ln>
                  <a:noFill/>
                </a:ln>
                <a:solidFill>
                  <a:srgbClr val="333333"/>
                </a:solidFill>
                <a:effectLst/>
                <a:latin typeface="Lato"/>
              </a:rPr>
              <a:t>Nesse artigo, por exemplo, estou ensinando lições de marketing eleitoral que você pode adaptar na sua empresa. Esse é o benefício que estou oferecendo para você.</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pt-BR" sz="12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pt-BR" sz="1300" b="0" i="0" u="none" strike="noStrike" cap="none" normalizeH="0" baseline="0" dirty="0" smtClean="0">
                <a:ln>
                  <a:noFill/>
                </a:ln>
                <a:solidFill>
                  <a:srgbClr val="333333"/>
                </a:solidFill>
                <a:effectLst/>
                <a:latin typeface="Lato"/>
              </a:rPr>
              <a:t>Assim que você viu o título desse artigo já soube que valia a pena ler porque ganharia conhecimento, que foi entregue ao longo do </a:t>
            </a:r>
            <a:r>
              <a:rPr kumimoji="0" lang="pt-BR" sz="1300" b="0" i="0" u="none" strike="noStrike" cap="none" normalizeH="0" baseline="0" smtClean="0">
                <a:ln>
                  <a:noFill/>
                </a:ln>
                <a:solidFill>
                  <a:srgbClr val="333333"/>
                </a:solidFill>
                <a:effectLst/>
                <a:latin typeface="Lato"/>
              </a:rPr>
              <a:t>texto.</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pt-BR" sz="12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pt-BR" sz="1300" b="0" i="0" u="none" strike="noStrike" cap="none" normalizeH="0" baseline="0" dirty="0" smtClean="0">
                <a:ln>
                  <a:noFill/>
                </a:ln>
                <a:solidFill>
                  <a:srgbClr val="333333"/>
                </a:solidFill>
                <a:effectLst/>
                <a:latin typeface="Lato"/>
              </a:rPr>
              <a:t>Portanto deixe claro o benefício que o leitor terá consumindo seu conteúdo.</a:t>
            </a:r>
            <a:endParaRPr kumimoji="0" lang="pt-BR" sz="18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02986433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Íon">
  <a:themeElements>
    <a:clrScheme name="Íon">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EC76B5"/>
      </a:hlink>
      <a:folHlink>
        <a:srgbClr val="E8ACCD"/>
      </a:folHlink>
    </a:clrScheme>
    <a:fontScheme name="Í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Í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A207AED3-9ABC-4A18-9978-A59B65688B15}"/>
    </a:ext>
  </a:extLst>
</a:theme>
</file>

<file path=docProps/app.xml><?xml version="1.0" encoding="utf-8"?>
<Properties xmlns="http://schemas.openxmlformats.org/officeDocument/2006/extended-properties" xmlns:vt="http://schemas.openxmlformats.org/officeDocument/2006/docPropsVTypes">
  <Template>Ion</Template>
  <TotalTime>181</TotalTime>
  <Words>2654</Words>
  <Application>Microsoft Office PowerPoint</Application>
  <PresentationFormat>Widescreen</PresentationFormat>
  <Paragraphs>165</Paragraphs>
  <Slides>29</Slides>
  <Notes>0</Notes>
  <HiddenSlides>0</HiddenSlides>
  <MMClips>0</MMClips>
  <ScaleCrop>false</ScaleCrop>
  <HeadingPairs>
    <vt:vector size="6" baseType="variant">
      <vt:variant>
        <vt:lpstr>Fontes usadas</vt:lpstr>
      </vt:variant>
      <vt:variant>
        <vt:i4>4</vt:i4>
      </vt:variant>
      <vt:variant>
        <vt:lpstr>Tema</vt:lpstr>
      </vt:variant>
      <vt:variant>
        <vt:i4>1</vt:i4>
      </vt:variant>
      <vt:variant>
        <vt:lpstr>Títulos de slides</vt:lpstr>
      </vt:variant>
      <vt:variant>
        <vt:i4>29</vt:i4>
      </vt:variant>
    </vt:vector>
  </HeadingPairs>
  <TitlesOfParts>
    <vt:vector size="34" baseType="lpstr">
      <vt:lpstr>Arial</vt:lpstr>
      <vt:lpstr>Century Gothic</vt:lpstr>
      <vt:lpstr>Lato</vt:lpstr>
      <vt:lpstr>Wingdings 3</vt:lpstr>
      <vt:lpstr>Íon</vt:lpstr>
      <vt:lpstr>MARKETING POLÍTICO</vt:lpstr>
      <vt:lpstr>Mudanças</vt:lpstr>
      <vt:lpstr>Sistema de Informação</vt:lpstr>
      <vt:lpstr>Conceituando</vt:lpstr>
      <vt:lpstr>Alerta</vt:lpstr>
      <vt:lpstr>História</vt:lpstr>
      <vt:lpstr>História</vt:lpstr>
      <vt:lpstr>História</vt:lpstr>
      <vt:lpstr>Partidos</vt:lpstr>
      <vt:lpstr>Partidos</vt:lpstr>
      <vt:lpstr>Ações</vt:lpstr>
      <vt:lpstr>Ações</vt:lpstr>
      <vt:lpstr>Ações</vt:lpstr>
      <vt:lpstr>Internet e redes</vt:lpstr>
      <vt:lpstr>Internet e redes</vt:lpstr>
      <vt:lpstr>Internet e redes</vt:lpstr>
      <vt:lpstr>Estratégias</vt:lpstr>
      <vt:lpstr>Estratégias</vt:lpstr>
      <vt:lpstr>Estratégias</vt:lpstr>
      <vt:lpstr>Estratégias</vt:lpstr>
      <vt:lpstr>Estratégias</vt:lpstr>
      <vt:lpstr>Compra.</vt:lpstr>
      <vt:lpstr>Compra</vt:lpstr>
      <vt:lpstr>Compra</vt:lpstr>
      <vt:lpstr>Compra</vt:lpstr>
      <vt:lpstr>Dicas</vt:lpstr>
      <vt:lpstr>Dicas</vt:lpstr>
      <vt:lpstr>Dicas</vt:lpstr>
      <vt:lpstr>Dicas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MARKETING POLÍTICO</dc:title>
  <dc:creator>Marcio</dc:creator>
  <cp:lastModifiedBy>Marcio</cp:lastModifiedBy>
  <cp:revision>30</cp:revision>
  <dcterms:created xsi:type="dcterms:W3CDTF">2018-05-17T23:22:10Z</dcterms:created>
  <dcterms:modified xsi:type="dcterms:W3CDTF">2018-05-19T01:59:36Z</dcterms:modified>
</cp:coreProperties>
</file>