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2" r:id="rId5"/>
    <p:sldId id="260"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91"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496421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10895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604354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355568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630128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8680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1199428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288069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2375556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67313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11BABD4-A21C-4B5E-A47C-E54A7B8145D8}" type="datetimeFigureOut">
              <a:rPr lang="pt-BR" smtClean="0"/>
              <a:pPr/>
              <a:t>13/04/2015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129030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1BABD4-A21C-4B5E-A47C-E54A7B8145D8}" type="datetimeFigureOut">
              <a:rPr lang="pt-BR" smtClean="0"/>
              <a:pPr/>
              <a:t>13/04/2015</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D033E-A4EE-46A6-9807-4BFCC0356C1F}" type="slidenum">
              <a:rPr lang="pt-BR" smtClean="0"/>
              <a:pPr/>
              <a:t>‹nº›</a:t>
            </a:fld>
            <a:endParaRPr lang="pt-BR"/>
          </a:p>
        </p:txBody>
      </p:sp>
    </p:spTree>
    <p:extLst>
      <p:ext uri="{BB962C8B-B14F-4D97-AF65-F5344CB8AC3E}">
        <p14:creationId xmlns="" xmlns:p14="http://schemas.microsoft.com/office/powerpoint/2010/main" val="3943170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Os donos do poder</a:t>
            </a:r>
            <a:endParaRPr lang="pt-BR" dirty="0"/>
          </a:p>
        </p:txBody>
      </p:sp>
      <p:sp>
        <p:nvSpPr>
          <p:cNvPr id="3" name="Subtítulo 2"/>
          <p:cNvSpPr>
            <a:spLocks noGrp="1"/>
          </p:cNvSpPr>
          <p:nvPr>
            <p:ph type="subTitle" idx="1"/>
          </p:nvPr>
        </p:nvSpPr>
        <p:spPr/>
        <p:txBody>
          <a:bodyPr/>
          <a:lstStyle/>
          <a:p>
            <a:endParaRPr lang="pt-BR" dirty="0" smtClean="0"/>
          </a:p>
          <a:p>
            <a:endParaRPr lang="pt-BR" dirty="0"/>
          </a:p>
        </p:txBody>
      </p:sp>
    </p:spTree>
    <p:extLst>
      <p:ext uri="{BB962C8B-B14F-4D97-AF65-F5344CB8AC3E}">
        <p14:creationId xmlns="" xmlns:p14="http://schemas.microsoft.com/office/powerpoint/2010/main" val="4124889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Raymundo Faoro</a:t>
            </a:r>
            <a:br>
              <a:rPr lang="pt-BR" dirty="0" smtClean="0"/>
            </a:br>
            <a:endParaRPr lang="pt-BR" dirty="0"/>
          </a:p>
        </p:txBody>
      </p:sp>
      <p:sp>
        <p:nvSpPr>
          <p:cNvPr id="3" name="Espaço Reservado para Conteúdo 2"/>
          <p:cNvSpPr>
            <a:spLocks noGrp="1"/>
          </p:cNvSpPr>
          <p:nvPr>
            <p:ph idx="1"/>
          </p:nvPr>
        </p:nvSpPr>
        <p:spPr/>
        <p:txBody>
          <a:bodyPr/>
          <a:lstStyle/>
          <a:p>
            <a:pPr marL="0" indent="0">
              <a:buNone/>
            </a:pPr>
            <a:endParaRPr lang="pt-BR" dirty="0"/>
          </a:p>
          <a:p>
            <a:pPr marL="0" indent="0">
              <a:buNone/>
            </a:pPr>
            <a:endParaRPr lang="pt-BR" dirty="0" smtClean="0"/>
          </a:p>
          <a:p>
            <a:pPr marL="0" indent="0">
              <a:buNone/>
            </a:pPr>
            <a:r>
              <a:rPr lang="pt-BR" dirty="0"/>
              <a:t>A obra de Faoro “Os donos do poder” destaca-se como leitura fundamental para o entendimento da formação sócio-política brasileira.</a:t>
            </a:r>
          </a:p>
        </p:txBody>
      </p:sp>
    </p:spTree>
    <p:extLst>
      <p:ext uri="{BB962C8B-B14F-4D97-AF65-F5344CB8AC3E}">
        <p14:creationId xmlns="" xmlns:p14="http://schemas.microsoft.com/office/powerpoint/2010/main" val="4178147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85000" lnSpcReduction="10000"/>
          </a:bodyPr>
          <a:lstStyle/>
          <a:p>
            <a:pPr algn="just"/>
            <a:r>
              <a:rPr lang="pt-BR" dirty="0" smtClean="0"/>
              <a:t>O poder sempre esteve concentrado nas mãos de poucos desde a formação social e política do Brasil. Faoro busca no seu livro “Os donos do Poder – formação do patronato político brasileiro” explicar que o poder sempre foi exercido por meio do que é chamado de “estamento burocrático”, revelando a contradição entre o processo de modernização do país, cujas bases são instituições “anacrônicas” e comandadas por um “estamento burocrático”. </a:t>
            </a:r>
          </a:p>
          <a:p>
            <a:pPr algn="just"/>
            <a:r>
              <a:rPr lang="pt-BR" dirty="0" smtClean="0"/>
              <a:t>Elite impediu historicamente outros avanços sociais.</a:t>
            </a:r>
            <a:endParaRPr lang="pt-BR" dirty="0"/>
          </a:p>
        </p:txBody>
      </p:sp>
    </p:spTree>
    <p:extLst>
      <p:ext uri="{BB962C8B-B14F-4D97-AF65-F5344CB8AC3E}">
        <p14:creationId xmlns="" xmlns:p14="http://schemas.microsoft.com/office/powerpoint/2010/main" val="1261998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20000"/>
          </a:bodyPr>
          <a:lstStyle/>
          <a:p>
            <a:pPr algn="just"/>
            <a:r>
              <a:rPr lang="pt-BR" dirty="0" smtClean="0"/>
              <a:t>Patrimonialismo – gestor que administra o público como se privado fosse.</a:t>
            </a:r>
          </a:p>
          <a:p>
            <a:pPr algn="just"/>
            <a:r>
              <a:rPr lang="pt-BR" dirty="0" smtClean="0"/>
              <a:t>Estamento – estratificação </a:t>
            </a:r>
          </a:p>
          <a:p>
            <a:pPr algn="just"/>
            <a:r>
              <a:rPr lang="pt-BR" dirty="0" smtClean="0"/>
              <a:t>Estamento burocrático- um estamento formado por barões, burocratas gestores do Estado, militares, servidores públicos, membros da burguesia comercial cooptados pela monarquia cuja racionalidade é, em parte, guiada pela necessidade de se gerir o Estado, e, em parte, pela captura de rendas obtidas pela tributação das atividades comerciais e coloniais.</a:t>
            </a:r>
            <a:endParaRPr lang="pt-BR" dirty="0"/>
          </a:p>
        </p:txBody>
      </p:sp>
    </p:spTree>
    <p:extLst>
      <p:ext uri="{BB962C8B-B14F-4D97-AF65-F5344CB8AC3E}">
        <p14:creationId xmlns="" xmlns:p14="http://schemas.microsoft.com/office/powerpoint/2010/main" val="1257502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Faoro recupera a construção do Estado </a:t>
            </a:r>
            <a:r>
              <a:rPr lang="pt-BR" dirty="0"/>
              <a:t>N</a:t>
            </a:r>
            <a:r>
              <a:rPr lang="pt-BR" dirty="0" smtClean="0"/>
              <a:t>acional </a:t>
            </a:r>
            <a:r>
              <a:rPr lang="pt-BR" dirty="0"/>
              <a:t>P</a:t>
            </a:r>
            <a:r>
              <a:rPr lang="pt-BR" dirty="0" smtClean="0"/>
              <a:t>ortuguês</a:t>
            </a:r>
            <a:endParaRPr lang="pt-BR" dirty="0"/>
          </a:p>
        </p:txBody>
      </p:sp>
      <p:sp>
        <p:nvSpPr>
          <p:cNvPr id="3" name="Espaço Reservado para Conteúdo 2"/>
          <p:cNvSpPr>
            <a:spLocks noGrp="1"/>
          </p:cNvSpPr>
          <p:nvPr>
            <p:ph idx="1"/>
          </p:nvPr>
        </p:nvSpPr>
        <p:spPr/>
        <p:txBody>
          <a:bodyPr>
            <a:normAutofit/>
          </a:bodyPr>
          <a:lstStyle/>
          <a:p>
            <a:pPr marL="0" indent="0">
              <a:buNone/>
            </a:pPr>
            <a:endParaRPr lang="pt-BR" dirty="0" smtClean="0"/>
          </a:p>
          <a:p>
            <a:pPr marL="0" indent="0">
              <a:buNone/>
            </a:pPr>
            <a:r>
              <a:rPr lang="pt-BR" dirty="0" smtClean="0"/>
              <a:t>Para o autor a Península Ibérica formou e constituiu a sociedade sob o império da guerra.</a:t>
            </a:r>
          </a:p>
          <a:p>
            <a:pPr marL="0" indent="0">
              <a:buNone/>
            </a:pPr>
            <a:endParaRPr lang="pt-BR" dirty="0" smtClean="0"/>
          </a:p>
          <a:p>
            <a:pPr marL="0" indent="0">
              <a:buNone/>
            </a:pPr>
            <a:r>
              <a:rPr lang="pt-BR" dirty="0" smtClean="0"/>
              <a:t>Assim, a formação de Portugal está ligada às lutas de reconquista da Península Ibérica com características dentro do feudalismo.</a:t>
            </a:r>
            <a:endParaRPr lang="pt-BR" dirty="0"/>
          </a:p>
        </p:txBody>
      </p:sp>
    </p:spTree>
    <p:extLst>
      <p:ext uri="{BB962C8B-B14F-4D97-AF65-F5344CB8AC3E}">
        <p14:creationId xmlns="" xmlns:p14="http://schemas.microsoft.com/office/powerpoint/2010/main" val="3321655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85000" lnSpcReduction="10000"/>
          </a:bodyPr>
          <a:lstStyle/>
          <a:p>
            <a:pPr algn="just"/>
            <a:r>
              <a:rPr lang="pt-BR" dirty="0" smtClean="0"/>
              <a:t>Este se fundamenta num sistema patrimonial do capitalismo politicamente orientado, que nem mesmo a pressão da ideologia liberal e democrática conseguiu quebrar, diluir ou desfazer. O “estamento burocrático”, segundo o autor, tem atravessado toda a história política brasileira, que, no caso da ausência do “quadro administrativo”, a chefia dispersa  assume caráter patriarcal, identificável no mando da pessoa do fazendeiro, do senhor de engenho e dos coronéis.</a:t>
            </a:r>
          </a:p>
          <a:p>
            <a:r>
              <a:rPr lang="pt-BR" dirty="0" smtClean="0"/>
              <a:t>A elite sempre soube onde queria chegar e sempre trabalhou para seus interesses próprios.</a:t>
            </a:r>
            <a:endParaRPr lang="pt-BR" dirty="0"/>
          </a:p>
        </p:txBody>
      </p:sp>
    </p:spTree>
    <p:extLst>
      <p:ext uri="{BB962C8B-B14F-4D97-AF65-F5344CB8AC3E}">
        <p14:creationId xmlns="" xmlns:p14="http://schemas.microsoft.com/office/powerpoint/2010/main" val="3537522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A sociedade formada pela nobreza, clero, servos e uns poucos homens livres, ocupavam-se basicamente da produção agrícola que cobria a região. </a:t>
            </a:r>
          </a:p>
          <a:p>
            <a:pPr algn="just"/>
            <a:r>
              <a:rPr lang="pt-BR" dirty="0" smtClean="0"/>
              <a:t>A sociedade era feudal com a classe dominante tendo seus privilégios de isenção de impostos e recebendo contribuições em trabalho dos servos em troca da proteção militar e do direito de cultivar a terra e o rei como senhor do reino,</a:t>
            </a:r>
          </a:p>
          <a:p>
            <a:pPr marL="0" indent="0" algn="just">
              <a:buNone/>
            </a:pPr>
            <a:r>
              <a:rPr lang="pt-BR" dirty="0"/>
              <a:t> </a:t>
            </a:r>
            <a:r>
              <a:rPr lang="pt-BR" dirty="0" smtClean="0"/>
              <a:t>    tinha instrumento de poder da terra.</a:t>
            </a:r>
            <a:endParaRPr lang="pt-BR" dirty="0"/>
          </a:p>
        </p:txBody>
      </p:sp>
    </p:spTree>
    <p:extLst>
      <p:ext uri="{BB962C8B-B14F-4D97-AF65-F5344CB8AC3E}">
        <p14:creationId xmlns="" xmlns:p14="http://schemas.microsoft.com/office/powerpoint/2010/main" val="1611268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Guerra de Reconquista</a:t>
            </a:r>
            <a:endParaRPr lang="pt-BR" dirty="0"/>
          </a:p>
        </p:txBody>
      </p:sp>
      <p:sp>
        <p:nvSpPr>
          <p:cNvPr id="3" name="Espaço Reservado para Conteúdo 2"/>
          <p:cNvSpPr>
            <a:spLocks noGrp="1"/>
          </p:cNvSpPr>
          <p:nvPr>
            <p:ph idx="1"/>
          </p:nvPr>
        </p:nvSpPr>
        <p:spPr/>
        <p:txBody>
          <a:bodyPr>
            <a:normAutofit lnSpcReduction="10000"/>
          </a:bodyPr>
          <a:lstStyle/>
          <a:p>
            <a:pPr algn="just"/>
            <a:r>
              <a:rPr lang="pt-BR" dirty="0" smtClean="0"/>
              <a:t>No entanto, segundo Faoro (2001, p. 45-59) de 1383 a 1385 Portugal passou por uma crise, de onde nascera uma nova dinastia, a dinastia de Avis, onde se deu a fisionomia definitiva aos elementos dispersos, vagos, em crescimento.</a:t>
            </a:r>
          </a:p>
          <a:p>
            <a:pPr algn="just"/>
            <a:r>
              <a:rPr lang="pt-BR" dirty="0" smtClean="0"/>
              <a:t>Rei Fernando – burguesia – filha – Mestre de Avis – troca de interesses com a burguesia. (Congelamento burocrático)</a:t>
            </a:r>
          </a:p>
          <a:p>
            <a:pPr algn="just"/>
            <a:endParaRPr lang="pt-BR" dirty="0" smtClean="0"/>
          </a:p>
          <a:p>
            <a:pPr marL="0" indent="0" algn="just">
              <a:buNone/>
            </a:pPr>
            <a:endParaRPr lang="pt-BR" dirty="0"/>
          </a:p>
        </p:txBody>
      </p:sp>
    </p:spTree>
    <p:extLst>
      <p:ext uri="{BB962C8B-B14F-4D97-AF65-F5344CB8AC3E}">
        <p14:creationId xmlns="" xmlns:p14="http://schemas.microsoft.com/office/powerpoint/2010/main" val="3727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Em meados do século XIV, a Revolução Portuguesa apresentou particularidades não apenas no âmbito interno, mas também no âmbito externo de suas relações. D. Fernando, último soberano da dinastia de Borgonha, manteve uma política de conflito com o Reino de Castela, trazendo prejuízos à formação e à ascensão de classe burguesa, que visava criar condições para a aquisição de produtos de luxo consumidos pela nobreza. </a:t>
            </a:r>
          </a:p>
          <a:p>
            <a:endParaRPr lang="pt-BR" dirty="0"/>
          </a:p>
        </p:txBody>
      </p:sp>
    </p:spTree>
    <p:extLst>
      <p:ext uri="{BB962C8B-B14F-4D97-AF65-F5344CB8AC3E}">
        <p14:creationId xmlns="" xmlns:p14="http://schemas.microsoft.com/office/powerpoint/2010/main" val="3408073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Para resolver o problema da sucessão, reuniram-se as Cortes em Coimbra, em 1385. Nesta “reunião”, teve um papel importante o legista, representante da burguesia, D. João das Regras que, com muita habilidade e conhecimento das leis, convenceu todos os grupos sociais de que o Mestre de Avis era o único que tinha condições para ser aclamado rei. Assim, Mestre de Avis foi eleito rei D. João I, iniciando assim o seu longo reinado (1385-1433).</a:t>
            </a:r>
            <a:endParaRPr lang="pt-BR" dirty="0"/>
          </a:p>
        </p:txBody>
      </p:sp>
    </p:spTree>
    <p:extLst>
      <p:ext uri="{BB962C8B-B14F-4D97-AF65-F5344CB8AC3E}">
        <p14:creationId xmlns="" xmlns:p14="http://schemas.microsoft.com/office/powerpoint/2010/main" val="1267406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Seguindo a ordem cronológica dos fatos históricos da nação portuguesa, a Revolução de Avis (1383-1385), que obteve amparo das massas descontentes, constituiu um novo marco evolutivo nas políticas de relações da estrutura social dominante. A elite política e econômica teve que renunciar a alguns privilégios para acalmar os ânimos populares, sem, no entanto, alterar a estrutura de poder e a relação de exploração já vigente.</a:t>
            </a:r>
            <a:endParaRPr lang="pt-BR" dirty="0"/>
          </a:p>
        </p:txBody>
      </p:sp>
    </p:spTree>
    <p:extLst>
      <p:ext uri="{BB962C8B-B14F-4D97-AF65-F5344CB8AC3E}">
        <p14:creationId xmlns="" xmlns:p14="http://schemas.microsoft.com/office/powerpoint/2010/main" val="1425452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Portanto, a Revolução de Avis marca o início do processo de centralização monárquica e a consolidação do Estado Nacional Português, em direção ao absolutismo e ao mercantilismo, com a aliança entre a monarquia e a burguesia ascendente (FAORO, 2001, p. 19).</a:t>
            </a:r>
            <a:endParaRPr lang="pt-BR" dirty="0"/>
          </a:p>
        </p:txBody>
      </p:sp>
    </p:spTree>
    <p:extLst>
      <p:ext uri="{BB962C8B-B14F-4D97-AF65-F5344CB8AC3E}">
        <p14:creationId xmlns="" xmlns:p14="http://schemas.microsoft.com/office/powerpoint/2010/main" val="1348564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“A direção dos negócios da Coroa agora exigia o trato da empresa econômica, definida em direção ao mar, requeria um grupo de conselheiros e executores ao lado do rei, sob a incontestável supremacia do soberano” (FAORO, 2001, p. 56). Havia não apenas tributos a colher, como participação do príncipe em negócios, senhor ele próprio de todas as transações, lucros e vantagens.</a:t>
            </a:r>
            <a:endParaRPr lang="pt-BR" dirty="0"/>
          </a:p>
        </p:txBody>
      </p:sp>
    </p:spTree>
    <p:extLst>
      <p:ext uri="{BB962C8B-B14F-4D97-AF65-F5344CB8AC3E}">
        <p14:creationId xmlns="" xmlns:p14="http://schemas.microsoft.com/office/powerpoint/2010/main" val="3436506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lnSpcReduction="10000"/>
          </a:bodyPr>
          <a:lstStyle/>
          <a:p>
            <a:pPr algn="just"/>
            <a:r>
              <a:rPr lang="pt-BR" dirty="0" smtClean="0"/>
              <a:t>Nota-se que a dinastia de Avis realizou a aliança da burguesia com o novo rei o que fez nascer às condições políticas favoráveis a grande expansão comercial e marítima de Portugal no séc. XV. Estas condições eram: a centralização política, acumulação prévia de capitais, grupo mercantil forte aliado aos interesses reais, desenvolvimento náutico.</a:t>
            </a:r>
          </a:p>
          <a:p>
            <a:pPr algn="just"/>
            <a:r>
              <a:rPr lang="pt-BR" dirty="0" smtClean="0"/>
              <a:t>Grandes navegações</a:t>
            </a:r>
            <a:endParaRPr lang="pt-BR" dirty="0"/>
          </a:p>
        </p:txBody>
      </p:sp>
    </p:spTree>
    <p:extLst>
      <p:ext uri="{BB962C8B-B14F-4D97-AF65-F5344CB8AC3E}">
        <p14:creationId xmlns="" xmlns:p14="http://schemas.microsoft.com/office/powerpoint/2010/main" val="1507772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20000"/>
          </a:bodyPr>
          <a:lstStyle/>
          <a:p>
            <a:pPr algn="just"/>
            <a:r>
              <a:rPr lang="pt-BR" dirty="0" smtClean="0"/>
              <a:t>Além da excelente posição geográfica da </a:t>
            </a:r>
            <a:r>
              <a:rPr lang="pt-BR" dirty="0"/>
              <a:t>E</a:t>
            </a:r>
            <a:r>
              <a:rPr lang="pt-BR" dirty="0" smtClean="0"/>
              <a:t>spanha nota-se </a:t>
            </a:r>
            <a:r>
              <a:rPr lang="pt-BR" dirty="0"/>
              <a:t>também segundo a visão de Faoro (2001, p. 75) que a </a:t>
            </a:r>
            <a:r>
              <a:rPr lang="pt-BR" dirty="0" smtClean="0"/>
              <a:t>expansão marítima </a:t>
            </a:r>
            <a:r>
              <a:rPr lang="pt-BR" dirty="0"/>
              <a:t>só foi possível </a:t>
            </a:r>
            <a:r>
              <a:rPr lang="pt-BR" dirty="0" smtClean="0"/>
              <a:t>graças a centralização </a:t>
            </a:r>
            <a:r>
              <a:rPr lang="pt-BR" dirty="0"/>
              <a:t>do poder nas mãos dos reis.</a:t>
            </a:r>
          </a:p>
          <a:p>
            <a:pPr algn="just"/>
            <a:r>
              <a:rPr lang="pt-BR" dirty="0"/>
              <a:t>Um comerciante rico, uma grande cidade ou mesmo uma associação </a:t>
            </a:r>
            <a:r>
              <a:rPr lang="pt-BR" dirty="0" smtClean="0"/>
              <a:t>de mercadores </a:t>
            </a:r>
            <a:r>
              <a:rPr lang="pt-BR" dirty="0"/>
              <a:t>muito ricos não </a:t>
            </a:r>
            <a:r>
              <a:rPr lang="pt-BR" dirty="0" smtClean="0"/>
              <a:t>teriam </a:t>
            </a:r>
            <a:r>
              <a:rPr lang="pt-BR" dirty="0"/>
              <a:t>condições de reunir o capital necessário </a:t>
            </a:r>
            <a:r>
              <a:rPr lang="pt-BR" dirty="0" smtClean="0"/>
              <a:t>para esse </a:t>
            </a:r>
            <a:r>
              <a:rPr lang="pt-BR" dirty="0"/>
              <a:t>grande empreendimento. Apenas o rei era capaz de captar recursos </a:t>
            </a:r>
            <a:r>
              <a:rPr lang="pt-BR" dirty="0" smtClean="0"/>
              <a:t>de toda </a:t>
            </a:r>
            <a:r>
              <a:rPr lang="pt-BR" dirty="0"/>
              <a:t>a nação para financiar as viagens ultramarinas.</a:t>
            </a:r>
          </a:p>
          <a:p>
            <a:endParaRPr lang="pt-BR" dirty="0"/>
          </a:p>
        </p:txBody>
      </p:sp>
    </p:spTree>
    <p:extLst>
      <p:ext uri="{BB962C8B-B14F-4D97-AF65-F5344CB8AC3E}">
        <p14:creationId xmlns="" xmlns:p14="http://schemas.microsoft.com/office/powerpoint/2010/main" val="426800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A conjugação de outros fatores, todavia, além do cais europeu, assentado nas costas portuguesas, elegeu Portugal para a aventura ultramarina. Assim, os séculos XIII e XIV concentraram-se, nas costas portuguesas, o comércio atlântico de troca de produtos locais ou no trânsito de especiarias vindas do Mediterrâneo.</a:t>
            </a:r>
          </a:p>
          <a:p>
            <a:endParaRPr lang="pt-BR" dirty="0" smtClean="0"/>
          </a:p>
          <a:p>
            <a:endParaRPr lang="pt-BR" dirty="0"/>
          </a:p>
        </p:txBody>
      </p:sp>
    </p:spTree>
    <p:extLst>
      <p:ext uri="{BB962C8B-B14F-4D97-AF65-F5344CB8AC3E}">
        <p14:creationId xmlns="" xmlns:p14="http://schemas.microsoft.com/office/powerpoint/2010/main" val="1726984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85000" lnSpcReduction="20000"/>
          </a:bodyPr>
          <a:lstStyle/>
          <a:p>
            <a:pPr algn="just"/>
            <a:r>
              <a:rPr lang="pt-BR" dirty="0" smtClean="0"/>
              <a:t>O início da expansão dos portugueses pelo mundo foi a conquista de Ceuta em 21 de agosto de 1415. Esta data é muito importante, pois, a partir daí, os portugueses começaram a explorar o litoral africano para o sul de Marrocos e a aventurar-se cada vez mais para o ocidente, no Oceano Atlântico. Com a preciosidade do comércio português sugeriu-se a valorização social do comerciante e a valorização econômica do comércio. A velha aliança do rei com a burguesia, concentrada para domesticar o poder da nobreza, parecia ter alcançado seu grau extremo, com a emancipação econômica e política do comerciante.</a:t>
            </a:r>
            <a:endParaRPr lang="pt-BR" dirty="0"/>
          </a:p>
        </p:txBody>
      </p:sp>
    </p:spTree>
    <p:extLst>
      <p:ext uri="{BB962C8B-B14F-4D97-AF65-F5344CB8AC3E}">
        <p14:creationId xmlns="" xmlns:p14="http://schemas.microsoft.com/office/powerpoint/2010/main" val="1062749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De acordo com a obra de Faoro (2001) os mencionados fundamentos sociais e espirituais reuniram-se para formar o Estado Patrimonial. A realidade econômica, com o advento da economia monetária e ascendência do mercado nas relações de troca, deu a expressão completa a esse fenômeno já latente nas navegações comercias na Idade Média. A moeda – padrão de todas as coisas tornou-se este mundo novo aberto ao progresso do comércio. </a:t>
            </a:r>
            <a:endParaRPr lang="pt-BR" dirty="0"/>
          </a:p>
        </p:txBody>
      </p:sp>
    </p:spTree>
    <p:extLst>
      <p:ext uri="{BB962C8B-B14F-4D97-AF65-F5344CB8AC3E}">
        <p14:creationId xmlns="" xmlns:p14="http://schemas.microsoft.com/office/powerpoint/2010/main" val="6003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A emancipação da moeda circulante, atravessando países e economias até então fechadas, preparou o caminho para uma nova ordem social, o capitalismo social e monárquico, com a presença de uma oligarquia governante de outro estilo, audaz, empreendedora, liberta de vínculos conservadores. “[...] Tornou-se possível ao príncipe e ao seu estado-maior organizar o Estado como se fosse uma obra de arte, criação calculada e consciente [...]” (FAORO, 2001, p.33</a:t>
            </a:r>
            <a:endParaRPr lang="pt-BR" dirty="0"/>
          </a:p>
        </p:txBody>
      </p:sp>
    </p:spTree>
    <p:extLst>
      <p:ext uri="{BB962C8B-B14F-4D97-AF65-F5344CB8AC3E}">
        <p14:creationId xmlns="" xmlns:p14="http://schemas.microsoft.com/office/powerpoint/2010/main" val="4040610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Assim, a sociedade capitalista no ocidente, gerou-se das ruínas da sociedade feudal. Segundo Faoro (2001, p. 33) a era capitalista, caracterizada pela propriedade da burguesia dos meios de produção e da exploração do trabalho assalariado teve seu ponto de partida no século XVI.</a:t>
            </a:r>
            <a:endParaRPr lang="pt-BR" dirty="0"/>
          </a:p>
        </p:txBody>
      </p:sp>
    </p:spTree>
    <p:extLst>
      <p:ext uri="{BB962C8B-B14F-4D97-AF65-F5344CB8AC3E}">
        <p14:creationId xmlns="" xmlns:p14="http://schemas.microsoft.com/office/powerpoint/2010/main" val="1229513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endParaRPr lang="pt-BR" dirty="0"/>
          </a:p>
          <a:p>
            <a:pPr marL="0" indent="0" algn="just">
              <a:buNone/>
            </a:pPr>
            <a:endParaRPr lang="pt-BR" dirty="0" smtClean="0"/>
          </a:p>
          <a:p>
            <a:pPr marL="0" indent="0" algn="just">
              <a:buNone/>
            </a:pPr>
            <a:r>
              <a:rPr lang="pt-BR" dirty="0" smtClean="0"/>
              <a:t>O congelamento do estamento burocrático</a:t>
            </a:r>
          </a:p>
          <a:p>
            <a:pPr marL="0" indent="0" algn="just">
              <a:buNone/>
            </a:pPr>
            <a:endParaRPr lang="pt-BR" dirty="0"/>
          </a:p>
          <a:p>
            <a:pPr marL="0" indent="0" algn="just">
              <a:buNone/>
            </a:pPr>
            <a:endParaRPr lang="pt-BR" dirty="0" smtClean="0"/>
          </a:p>
          <a:p>
            <a:pPr marL="0" indent="0" algn="just">
              <a:buNone/>
            </a:pPr>
            <a:endParaRPr lang="pt-BR" dirty="0"/>
          </a:p>
        </p:txBody>
      </p:sp>
    </p:spTree>
    <p:extLst>
      <p:ext uri="{BB962C8B-B14F-4D97-AF65-F5344CB8AC3E}">
        <p14:creationId xmlns="" xmlns:p14="http://schemas.microsoft.com/office/powerpoint/2010/main" val="2142552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Faoro (2001, p. 91) descreve o Estado envolvido por uma camada de domínio, o estamento de feição burocrática. Este se alimenta da classe comercial, que despreza. Essa camada está junto da corte e influencia as decisões da Coroa. Com isso, as duas camadas, não obstante de suas discordâncias sociais, se entendem num plano incerto: embarcadas na mesma empresa, o fomento das navegações e dos lucros será o fim comum.</a:t>
            </a:r>
            <a:endParaRPr lang="pt-BR" dirty="0"/>
          </a:p>
        </p:txBody>
      </p:sp>
    </p:spTree>
    <p:extLst>
      <p:ext uri="{BB962C8B-B14F-4D97-AF65-F5344CB8AC3E}">
        <p14:creationId xmlns="" xmlns:p14="http://schemas.microsoft.com/office/powerpoint/2010/main" val="845124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O Estado era a nobreza a serviço do rei – as aventuras dos mesmos empobreciam a nação. </a:t>
            </a:r>
            <a:endParaRPr lang="pt-BR" dirty="0"/>
          </a:p>
        </p:txBody>
      </p:sp>
    </p:spTree>
    <p:extLst>
      <p:ext uri="{BB962C8B-B14F-4D97-AF65-F5344CB8AC3E}">
        <p14:creationId xmlns="" xmlns:p14="http://schemas.microsoft.com/office/powerpoint/2010/main" val="3632189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20000"/>
          </a:bodyPr>
          <a:lstStyle/>
          <a:p>
            <a:pPr algn="just"/>
            <a:r>
              <a:rPr lang="pt-BR" dirty="0" smtClean="0"/>
              <a:t>Todos os cargos elevados – que davam a nobreza ou qualificavam origem aristocrática – como os nautas portugueses estavam cegos e atolados em seus cargos modestos, hauriam a vida e o calor do tesouro, diretamente vinculado à vigilância do soberano. O comércio que era controlado ou explorado pelo príncipe é, por sua vez, a fonte que alimenta a caixa da Coroa. O rei insistia em ser um bom príncipe, preocupado com o bem estar dos súditos, assegurando-lhes participação nas rendas.</a:t>
            </a:r>
            <a:endParaRPr lang="pt-BR" dirty="0"/>
          </a:p>
        </p:txBody>
      </p:sp>
    </p:spTree>
    <p:extLst>
      <p:ext uri="{BB962C8B-B14F-4D97-AF65-F5344CB8AC3E}">
        <p14:creationId xmlns="" xmlns:p14="http://schemas.microsoft.com/office/powerpoint/2010/main" val="2542387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lstStyle/>
          <a:p>
            <a:pPr algn="just"/>
            <a:endParaRPr lang="pt-BR" dirty="0" smtClean="0"/>
          </a:p>
          <a:p>
            <a:pPr algn="just"/>
            <a:endParaRPr lang="pt-BR" dirty="0"/>
          </a:p>
          <a:p>
            <a:pPr algn="just"/>
            <a:r>
              <a:rPr lang="pt-BR" dirty="0" smtClean="0"/>
              <a:t>Pode-se entender que este padrão de predomínio do Estado leva a que ele se constitua, historicamente, com características predominantes. Quais sejam:</a:t>
            </a:r>
            <a:endParaRPr lang="pt-BR" dirty="0"/>
          </a:p>
        </p:txBody>
      </p:sp>
    </p:spTree>
    <p:extLst>
      <p:ext uri="{BB962C8B-B14F-4D97-AF65-F5344CB8AC3E}">
        <p14:creationId xmlns="" xmlns:p14="http://schemas.microsoft.com/office/powerpoint/2010/main" val="2216018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Por um sistema burocrático e administrativo e que se caracteriza pela apropriação de funções, órgãos e rendas públicas por setores privados, que permanecem, no entanto, subordinados e dependentes do poder central, formando aquilo que Raymundo Faoro chamou de "estamento burocrático". O contato entre governo e governados era distante, frio, indiferente.</a:t>
            </a:r>
            <a:endParaRPr lang="pt-BR" dirty="0"/>
          </a:p>
        </p:txBody>
      </p:sp>
    </p:spTree>
    <p:extLst>
      <p:ext uri="{BB962C8B-B14F-4D97-AF65-F5344CB8AC3E}">
        <p14:creationId xmlns="" xmlns:p14="http://schemas.microsoft.com/office/powerpoint/2010/main" val="3267315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20000"/>
          </a:bodyPr>
          <a:lstStyle/>
          <a:p>
            <a:pPr algn="just"/>
            <a:r>
              <a:rPr lang="pt-BR" dirty="0" smtClean="0"/>
              <a:t>Segundo Faoro (2001, p. 104) o governo, o efetivo comando da sociedade, não se determina pela maioria, mas pela minoria que a pretexto de representar o povo, o controla, o deturpa, o sufoca. Uma longa herança – herança social e política – concentrou o poder minoritário numa camada institucionalizada. Formou-se desta sorte, uma aristocracia, um estamento de caráter aristocrático, do qual se projeta, sem autonomia, uma elite, uma escola dirigente, uma “classe política”.</a:t>
            </a:r>
            <a:endParaRPr lang="pt-BR" dirty="0"/>
          </a:p>
        </p:txBody>
      </p:sp>
    </p:spTree>
    <p:extLst>
      <p:ext uri="{BB962C8B-B14F-4D97-AF65-F5344CB8AC3E}">
        <p14:creationId xmlns="" xmlns:p14="http://schemas.microsoft.com/office/powerpoint/2010/main" val="1449264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20000"/>
          </a:bodyPr>
          <a:lstStyle/>
          <a:p>
            <a:pPr algn="just"/>
            <a:r>
              <a:rPr lang="pt-BR" dirty="0" smtClean="0"/>
              <a:t>Segundo Faoro (2001, p. 117) a descoberta do Brasil entrelaça-se na ultramarina expansão comercial portuguesa, e que diante do português emergiu não apenas um mundo novo, mas também um mundo diferente, que deveria além da descoberta suscitar a invenção de modelos de pensamento e de ação. Faoro (2001, p. 118) tenta explicar em sua obra que o descobridor, antes de ver terra, antes de estudar as pessoas, antes de sentir a presença da religião, queria saber de ouro e prata, ou seja, tinha um interesse estritamente econômico.</a:t>
            </a:r>
            <a:endParaRPr lang="pt-BR" dirty="0"/>
          </a:p>
        </p:txBody>
      </p:sp>
    </p:spTree>
    <p:extLst>
      <p:ext uri="{BB962C8B-B14F-4D97-AF65-F5344CB8AC3E}">
        <p14:creationId xmlns="" xmlns:p14="http://schemas.microsoft.com/office/powerpoint/2010/main" val="123404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Porém, como dizia na carta de Pero Vaz de Caminha (apud FAORO, 2001, p. 123), o Brasil era um país que não tinha ouro nem prata, desprovido das riquezas da Índia, não oferecia nada ao nobre, ao comerciante ou ao burocrata.</a:t>
            </a:r>
          </a:p>
          <a:p>
            <a:pPr marL="0" indent="0">
              <a:buNone/>
            </a:pPr>
            <a:endParaRPr lang="pt-BR" dirty="0" smtClean="0"/>
          </a:p>
        </p:txBody>
      </p:sp>
    </p:spTree>
    <p:extLst>
      <p:ext uri="{BB962C8B-B14F-4D97-AF65-F5344CB8AC3E}">
        <p14:creationId xmlns="" xmlns:p14="http://schemas.microsoft.com/office/powerpoint/2010/main" val="1463044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lnSpcReduction="10000"/>
          </a:bodyPr>
          <a:lstStyle/>
          <a:p>
            <a:pPr algn="just"/>
            <a:r>
              <a:rPr lang="pt-BR" dirty="0" smtClean="0"/>
              <a:t>Contudo, conforme Faoro (2001, p. 124) o mundo Idílico(efêmero), voltado para o pobre homem filho da miséria, durou pouco e desapareceu como um sonho. Para ele, a América não era um exílio, nem o degredo, mas sim o reino da aventura, do salto da fome à ostentação senhorial, colocando que, ainda nessa mágica transformação há subterraneamente o fio da rede mercantil que devora o mundo.</a:t>
            </a:r>
            <a:endParaRPr lang="pt-BR" dirty="0"/>
          </a:p>
        </p:txBody>
      </p:sp>
    </p:spTree>
    <p:extLst>
      <p:ext uri="{BB962C8B-B14F-4D97-AF65-F5344CB8AC3E}">
        <p14:creationId xmlns="" xmlns:p14="http://schemas.microsoft.com/office/powerpoint/2010/main" val="1766071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pPr algn="just"/>
            <a:r>
              <a:rPr lang="pt-BR" dirty="0" smtClean="0"/>
              <a:t>Para Faoro (2001, p. 134) a sociedade no período do açúcar era marcada pela grande diferenciação social. No topo da sociedade, com poderes políticos e econômicos, estavam os senhores de engenho. Abaixo, aparecia uma camada média formada por trabalhadores livres e funcionários públicos. E na base da sociedade estavam os escravos de origem africana.</a:t>
            </a:r>
            <a:endParaRPr lang="pt-BR" dirty="0"/>
          </a:p>
        </p:txBody>
      </p:sp>
    </p:spTree>
    <p:extLst>
      <p:ext uri="{BB962C8B-B14F-4D97-AF65-F5344CB8AC3E}">
        <p14:creationId xmlns="" xmlns:p14="http://schemas.microsoft.com/office/powerpoint/2010/main" val="742094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t>Era uma sociedade patriarcal, pois o senhor de engenho exercia um grande poder social. As mulheres tinham poucos poderes e nenhuma participação política, deviam apenas cuidar do lar e dos filhos. A casa-grande era a residência da família do senhor de engenho. Nela moravam, além da família, alguns agregados. O conforto da casa-grande contrastava com a miséria e péssimas condições de higiene das senzalas (habitações dos escravos).</a:t>
            </a:r>
            <a:endParaRPr lang="pt-BR" dirty="0"/>
          </a:p>
        </p:txBody>
      </p:sp>
    </p:spTree>
    <p:extLst>
      <p:ext uri="{BB962C8B-B14F-4D97-AF65-F5344CB8AC3E}">
        <p14:creationId xmlns="" xmlns:p14="http://schemas.microsoft.com/office/powerpoint/2010/main" val="731659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Os Donos do Poder</a:t>
            </a:r>
            <a:endParaRPr lang="pt-BR" dirty="0"/>
          </a:p>
        </p:txBody>
      </p:sp>
      <p:sp>
        <p:nvSpPr>
          <p:cNvPr id="3" name="Espaço Reservado para Conteúdo 2"/>
          <p:cNvSpPr>
            <a:spLocks noGrp="1"/>
          </p:cNvSpPr>
          <p:nvPr>
            <p:ph idx="1"/>
          </p:nvPr>
        </p:nvSpPr>
        <p:spPr/>
        <p:txBody>
          <a:bodyPr>
            <a:normAutofit/>
          </a:bodyPr>
          <a:lstStyle/>
          <a:p>
            <a:r>
              <a:rPr lang="pt-BR" dirty="0" smtClean="0"/>
              <a:t>1. FAORO, Raymundo Faoro. Os donos do poder: formação do patronato político brasileiro. 3. ed. rev. São Paulo: Globo, 2001.</a:t>
            </a:r>
          </a:p>
          <a:p>
            <a:endParaRPr lang="pt-BR" dirty="0" smtClean="0"/>
          </a:p>
          <a:p>
            <a:r>
              <a:rPr lang="pt-BR" dirty="0" smtClean="0"/>
              <a:t>2. ______. Os donos do poder: formação do patronato político brasileiro. vol. </a:t>
            </a:r>
            <a:r>
              <a:rPr lang="pt-BR" smtClean="0"/>
              <a:t>1</a:t>
            </a:r>
            <a:r>
              <a:rPr lang="pt-BR" dirty="0" smtClean="0"/>
              <a:t>, São Paulo: Globo, 2001.siden</a:t>
            </a:r>
            <a:endParaRPr lang="pt-BR" dirty="0"/>
          </a:p>
        </p:txBody>
      </p:sp>
    </p:spTree>
    <p:extLst>
      <p:ext uri="{BB962C8B-B14F-4D97-AF65-F5344CB8AC3E}">
        <p14:creationId xmlns="" xmlns:p14="http://schemas.microsoft.com/office/powerpoint/2010/main" val="2155690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 xmlns:p14="http://schemas.microsoft.com/office/powerpoint/2010/main" val="3021930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 xmlns:p14="http://schemas.microsoft.com/office/powerpoint/2010/main" val="1872360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 xmlns:p14="http://schemas.microsoft.com/office/powerpoint/2010/main" val="3878276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 xmlns:p14="http://schemas.microsoft.com/office/powerpoint/2010/main" val="210193934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2272</Words>
  <Application>Microsoft Office PowerPoint</Application>
  <PresentationFormat>Apresentação na tela (4:3)</PresentationFormat>
  <Paragraphs>86</Paragraphs>
  <Slides>37</Slides>
  <Notes>0</Notes>
  <HiddenSlides>0</HiddenSlides>
  <MMClips>0</MMClips>
  <ScaleCrop>false</ScaleCrop>
  <HeadingPairs>
    <vt:vector size="4" baseType="variant">
      <vt:variant>
        <vt:lpstr>Tema</vt:lpstr>
      </vt:variant>
      <vt:variant>
        <vt:i4>1</vt:i4>
      </vt:variant>
      <vt:variant>
        <vt:lpstr>Títulos de slides</vt:lpstr>
      </vt:variant>
      <vt:variant>
        <vt:i4>37</vt:i4>
      </vt:variant>
    </vt:vector>
  </HeadingPairs>
  <TitlesOfParts>
    <vt:vector size="38" baseType="lpstr">
      <vt:lpstr>Tema do Office</vt:lpstr>
      <vt:lpstr>Os donos do poder</vt:lpstr>
      <vt:lpstr>Raymundo Faoro </vt:lpstr>
      <vt:lpstr>Os Donos do Poder</vt:lpstr>
      <vt:lpstr>Os Donos do Poder</vt:lpstr>
      <vt:lpstr>Faoro recupera a construção do Estado Nacional Português</vt:lpstr>
      <vt:lpstr>Os Donos do Poder</vt:lpstr>
      <vt:lpstr>Slide 7</vt:lpstr>
      <vt:lpstr>Guerra de Reconquista</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Os Donos do Poder</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 donos do poder</dc:title>
  <dc:creator>usuario</dc:creator>
  <cp:lastModifiedBy>Diretor</cp:lastModifiedBy>
  <cp:revision>15</cp:revision>
  <dcterms:created xsi:type="dcterms:W3CDTF">2015-04-12T22:59:57Z</dcterms:created>
  <dcterms:modified xsi:type="dcterms:W3CDTF">2015-04-13T13:00:16Z</dcterms:modified>
</cp:coreProperties>
</file>