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72" autoAdjust="0"/>
    <p:restoredTop sz="94660"/>
  </p:normalViewPr>
  <p:slideViewPr>
    <p:cSldViewPr>
      <p:cViewPr varScale="1">
        <p:scale>
          <a:sx n="110" d="100"/>
          <a:sy n="110" d="100"/>
        </p:scale>
        <p:origin x="-16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510465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1787988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76785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4076313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3470521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68646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3064379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3990318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134074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3273321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11/05/2015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156522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391624-7BF0-474F-BF37-0CB73ED1F478}" type="datetimeFigureOut">
              <a:rPr lang="pt-BR" smtClean="0"/>
              <a:pPr/>
              <a:t>11/05/2015</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ED7D06-A0E7-4EA8-83F7-C046806EEB7A}" type="slidenum">
              <a:rPr lang="pt-BR" smtClean="0"/>
              <a:pPr/>
              <a:t>‹nº›</a:t>
            </a:fld>
            <a:endParaRPr lang="pt-BR"/>
          </a:p>
        </p:txBody>
      </p:sp>
    </p:spTree>
    <p:extLst>
      <p:ext uri="{BB962C8B-B14F-4D97-AF65-F5344CB8AC3E}">
        <p14:creationId xmlns="" xmlns:p14="http://schemas.microsoft.com/office/powerpoint/2010/main" val="3843374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FsbSDQGCrL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solidFill>
                  <a:srgbClr val="0070C0"/>
                </a:solidFill>
              </a:rPr>
              <a:t>Raízes do Brasil</a:t>
            </a:r>
            <a:endParaRPr lang="pt-BR" dirty="0">
              <a:solidFill>
                <a:srgbClr val="0070C0"/>
              </a:solidFill>
            </a:endParaRPr>
          </a:p>
        </p:txBody>
      </p:sp>
      <p:sp>
        <p:nvSpPr>
          <p:cNvPr id="3" name="Subtítulo 2"/>
          <p:cNvSpPr>
            <a:spLocks noGrp="1"/>
          </p:cNvSpPr>
          <p:nvPr>
            <p:ph type="subTitle" idx="1"/>
          </p:nvPr>
        </p:nvSpPr>
        <p:spPr/>
        <p:txBody>
          <a:bodyPr/>
          <a:lstStyle/>
          <a:p>
            <a:r>
              <a:rPr lang="pt-BR" dirty="0" smtClean="0"/>
              <a:t>Sérgio Buarque de Holanda</a:t>
            </a:r>
          </a:p>
        </p:txBody>
      </p:sp>
    </p:spTree>
    <p:extLst>
      <p:ext uri="{BB962C8B-B14F-4D97-AF65-F5344CB8AC3E}">
        <p14:creationId xmlns="" xmlns:p14="http://schemas.microsoft.com/office/powerpoint/2010/main" val="3687338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smtClean="0"/>
          </a:p>
          <a:p>
            <a:pPr marL="0" indent="0" algn="ctr">
              <a:buNone/>
            </a:pPr>
            <a:r>
              <a:rPr lang="pt-BR" dirty="0" smtClean="0">
                <a:solidFill>
                  <a:srgbClr val="0070C0"/>
                </a:solidFill>
              </a:rPr>
              <a:t>Sérgio Buarque de Holanda</a:t>
            </a:r>
          </a:p>
          <a:p>
            <a:pPr marL="0" indent="0">
              <a:buNone/>
            </a:pPr>
            <a:endParaRPr lang="pt-BR" dirty="0">
              <a:solidFill>
                <a:srgbClr val="0070C0"/>
              </a:solidFill>
            </a:endParaRPr>
          </a:p>
          <a:p>
            <a:pPr marL="0" indent="0">
              <a:buNone/>
            </a:pPr>
            <a:endParaRPr lang="pt-BR" dirty="0" smtClean="0">
              <a:solidFill>
                <a:srgbClr val="0070C0"/>
              </a:solidFill>
            </a:endParaRPr>
          </a:p>
          <a:p>
            <a:pPr marL="0" indent="0" algn="just">
              <a:buNone/>
            </a:pPr>
            <a:r>
              <a:rPr lang="pt-BR" dirty="0" smtClean="0">
                <a:solidFill>
                  <a:srgbClr val="0070C0"/>
                </a:solidFill>
              </a:rPr>
              <a:t>Filho de </a:t>
            </a:r>
            <a:r>
              <a:rPr lang="pt-BR" dirty="0" err="1" smtClean="0">
                <a:solidFill>
                  <a:srgbClr val="0070C0"/>
                </a:solidFill>
              </a:rPr>
              <a:t>Christovam</a:t>
            </a:r>
            <a:r>
              <a:rPr lang="pt-BR" dirty="0" smtClean="0">
                <a:solidFill>
                  <a:srgbClr val="0070C0"/>
                </a:solidFill>
              </a:rPr>
              <a:t> Buarque de Holanda e Heloísa Gonçalves Moreira Buarque de Holanda</a:t>
            </a:r>
            <a:endParaRPr lang="pt-BR" dirty="0">
              <a:solidFill>
                <a:srgbClr val="0070C0"/>
              </a:solidFill>
            </a:endParaRPr>
          </a:p>
        </p:txBody>
      </p:sp>
    </p:spTree>
    <p:extLst>
      <p:ext uri="{BB962C8B-B14F-4D97-AF65-F5344CB8AC3E}">
        <p14:creationId xmlns="" xmlns:p14="http://schemas.microsoft.com/office/powerpoint/2010/main" val="2418251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a:bodyPr>
          <a:lstStyle/>
          <a:p>
            <a:pPr marL="0" indent="0" algn="just">
              <a:buNone/>
            </a:pPr>
            <a:endParaRPr lang="pt-BR" sz="4000" dirty="0" smtClean="0">
              <a:solidFill>
                <a:srgbClr val="0070C0"/>
              </a:solidFill>
            </a:endParaRPr>
          </a:p>
          <a:p>
            <a:pPr marL="0" indent="0" algn="just">
              <a:buNone/>
            </a:pPr>
            <a:r>
              <a:rPr lang="pt-BR" sz="4000" dirty="0" smtClean="0">
                <a:solidFill>
                  <a:srgbClr val="0070C0"/>
                </a:solidFill>
              </a:rPr>
              <a:t>Sérgio Buarque de Holanda, ao lado de Gilberto Freyre e Caio Prado Júnior, é considerado como um dos principais ideólogos e pensadores do Brasil.</a:t>
            </a:r>
            <a:endParaRPr lang="pt-BR" sz="4000" dirty="0">
              <a:solidFill>
                <a:srgbClr val="0070C0"/>
              </a:solidFill>
            </a:endParaRPr>
          </a:p>
        </p:txBody>
      </p:sp>
    </p:spTree>
    <p:extLst>
      <p:ext uri="{BB962C8B-B14F-4D97-AF65-F5344CB8AC3E}">
        <p14:creationId xmlns="" xmlns:p14="http://schemas.microsoft.com/office/powerpoint/2010/main" val="1118797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Raízes do Brasil, sua principal obra, foi publicada em 1936, e causou grande impacto.</a:t>
            </a:r>
          </a:p>
          <a:p>
            <a:pPr algn="just"/>
            <a:endParaRPr lang="pt-BR" dirty="0" smtClean="0">
              <a:solidFill>
                <a:srgbClr val="0070C0"/>
              </a:solidFill>
            </a:endParaRPr>
          </a:p>
          <a:p>
            <a:pPr marL="0" indent="0" algn="just">
              <a:buNone/>
            </a:pPr>
            <a:r>
              <a:rPr lang="pt-BR" dirty="0" smtClean="0">
                <a:solidFill>
                  <a:srgbClr val="0070C0"/>
                </a:solidFill>
              </a:rPr>
              <a:t>Três anos antes, Gilberto Freyre havia revolucionado a historiografia brasileira ao lançar Casa Grande e Senzala.</a:t>
            </a:r>
          </a:p>
          <a:p>
            <a:endParaRPr lang="pt-BR" dirty="0"/>
          </a:p>
        </p:txBody>
      </p:sp>
    </p:spTree>
    <p:extLst>
      <p:ext uri="{BB962C8B-B14F-4D97-AF65-F5344CB8AC3E}">
        <p14:creationId xmlns="" xmlns:p14="http://schemas.microsoft.com/office/powerpoint/2010/main" val="369317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lnSpcReduction="10000"/>
          </a:bodyPr>
          <a:lstStyle/>
          <a:p>
            <a:pPr marL="0" indent="0" algn="just">
              <a:buNone/>
            </a:pPr>
            <a:r>
              <a:rPr lang="pt-BR" sz="3600" dirty="0" smtClean="0">
                <a:solidFill>
                  <a:srgbClr val="0070C0"/>
                </a:solidFill>
              </a:rPr>
              <a:t>Em seu livro, Buarque </a:t>
            </a:r>
            <a:r>
              <a:rPr lang="pt-BR" sz="3600" dirty="0" smtClean="0">
                <a:solidFill>
                  <a:srgbClr val="FF0000"/>
                </a:solidFill>
              </a:rPr>
              <a:t>discute o choque entre a tradição e a modernidade na sociedade brasileira.</a:t>
            </a:r>
          </a:p>
          <a:p>
            <a:pPr marL="0" indent="0" algn="just">
              <a:buNone/>
            </a:pPr>
            <a:r>
              <a:rPr lang="pt-BR" sz="3600" dirty="0" smtClean="0">
                <a:solidFill>
                  <a:srgbClr val="0070C0"/>
                </a:solidFill>
              </a:rPr>
              <a:t>Para isso, ele vai buscar </a:t>
            </a:r>
            <a:r>
              <a:rPr lang="pt-BR" sz="3600" dirty="0" smtClean="0">
                <a:solidFill>
                  <a:srgbClr val="FF0000"/>
                </a:solidFill>
              </a:rPr>
              <a:t>nas raízes desta sociedade uma explicação para o atraso social existente no país</a:t>
            </a:r>
            <a:r>
              <a:rPr lang="pt-BR" sz="3600" dirty="0" smtClean="0">
                <a:solidFill>
                  <a:srgbClr val="0070C0"/>
                </a:solidFill>
              </a:rPr>
              <a:t>, produzindo, ao mesmo tempo, hipóteses para uma possível superação deste retrocesso.</a:t>
            </a:r>
          </a:p>
          <a:p>
            <a:pPr marL="0" indent="0">
              <a:buNone/>
            </a:pPr>
            <a:endParaRPr lang="pt-BR" dirty="0" smtClean="0"/>
          </a:p>
          <a:p>
            <a:pPr marL="0" indent="0">
              <a:buNone/>
            </a:pPr>
            <a:endParaRPr lang="pt-BR" dirty="0" smtClean="0"/>
          </a:p>
          <a:p>
            <a:endParaRPr lang="pt-BR" dirty="0"/>
          </a:p>
        </p:txBody>
      </p:sp>
    </p:spTree>
    <p:extLst>
      <p:ext uri="{BB962C8B-B14F-4D97-AF65-F5344CB8AC3E}">
        <p14:creationId xmlns="" xmlns:p14="http://schemas.microsoft.com/office/powerpoint/2010/main" val="1154923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sz="3600" dirty="0" smtClean="0">
                <a:solidFill>
                  <a:srgbClr val="0070C0"/>
                </a:solidFill>
              </a:rPr>
              <a:t>Segundo ele, a formação do Brasil contemporâneo </a:t>
            </a:r>
            <a:r>
              <a:rPr lang="pt-BR" sz="3600" dirty="0" smtClean="0">
                <a:solidFill>
                  <a:srgbClr val="FF0000"/>
                </a:solidFill>
              </a:rPr>
              <a:t>está diretamente ligada às origens da sociedade brasileira</a:t>
            </a:r>
            <a:r>
              <a:rPr lang="pt-BR" sz="3600" dirty="0" smtClean="0">
                <a:solidFill>
                  <a:srgbClr val="0070C0"/>
                </a:solidFill>
              </a:rPr>
              <a:t>, ou seja, está atrelada à colonização e ao seu legado cultural, político e institucional.</a:t>
            </a:r>
          </a:p>
          <a:p>
            <a:endParaRPr lang="pt-BR" dirty="0" smtClean="0"/>
          </a:p>
          <a:p>
            <a:endParaRPr lang="pt-BR" dirty="0"/>
          </a:p>
        </p:txBody>
      </p:sp>
    </p:spTree>
    <p:extLst>
      <p:ext uri="{BB962C8B-B14F-4D97-AF65-F5344CB8AC3E}">
        <p14:creationId xmlns="" xmlns:p14="http://schemas.microsoft.com/office/powerpoint/2010/main" val="1879486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a:bodyPr>
          <a:lstStyle/>
          <a:p>
            <a:pPr marL="0" indent="0" algn="just">
              <a:buNone/>
            </a:pPr>
            <a:endParaRPr lang="pt-BR" dirty="0" smtClean="0">
              <a:solidFill>
                <a:srgbClr val="0070C0"/>
              </a:solidFill>
            </a:endParaRPr>
          </a:p>
          <a:p>
            <a:pPr marL="0" indent="0" algn="just">
              <a:buNone/>
            </a:pPr>
            <a:endParaRPr lang="pt-BR" dirty="0">
              <a:solidFill>
                <a:srgbClr val="0070C0"/>
              </a:solidFill>
            </a:endParaRPr>
          </a:p>
          <a:p>
            <a:pPr marL="0" indent="0" algn="just">
              <a:buNone/>
            </a:pPr>
            <a:r>
              <a:rPr lang="pt-BR" dirty="0" smtClean="0">
                <a:solidFill>
                  <a:srgbClr val="0070C0"/>
                </a:solidFill>
              </a:rPr>
              <a:t>Assim, o </a:t>
            </a:r>
            <a:r>
              <a:rPr lang="pt-BR" dirty="0" smtClean="0">
                <a:solidFill>
                  <a:srgbClr val="FF0000"/>
                </a:solidFill>
              </a:rPr>
              <a:t>tradicionalismo da política brasileira vem de seu passado ibérico</a:t>
            </a:r>
            <a:r>
              <a:rPr lang="pt-BR" dirty="0" smtClean="0">
                <a:solidFill>
                  <a:srgbClr val="0070C0"/>
                </a:solidFill>
              </a:rPr>
              <a:t>, ou seja, de suas raízes.</a:t>
            </a:r>
          </a:p>
          <a:p>
            <a:pPr marL="0" indent="0" algn="just">
              <a:buNone/>
            </a:pPr>
            <a:endParaRPr lang="pt-BR" dirty="0">
              <a:solidFill>
                <a:srgbClr val="0070C0"/>
              </a:solidFill>
            </a:endParaRPr>
          </a:p>
        </p:txBody>
      </p:sp>
    </p:spTree>
    <p:extLst>
      <p:ext uri="{BB962C8B-B14F-4D97-AF65-F5344CB8AC3E}">
        <p14:creationId xmlns="" xmlns:p14="http://schemas.microsoft.com/office/powerpoint/2010/main" val="1182359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solidFill>
                  <a:srgbClr val="0070C0"/>
                </a:solidFill>
              </a:rPr>
              <a:t>Percebe Sérgio que </a:t>
            </a:r>
            <a:r>
              <a:rPr lang="pt-BR" dirty="0" smtClean="0">
                <a:solidFill>
                  <a:srgbClr val="FF0000"/>
                </a:solidFill>
              </a:rPr>
              <a:t>a modernização é impedida pela herança de uma tradição ibérica </a:t>
            </a:r>
            <a:r>
              <a:rPr lang="pt-BR" dirty="0" smtClean="0">
                <a:solidFill>
                  <a:srgbClr val="0070C0"/>
                </a:solidFill>
              </a:rPr>
              <a:t>e que a </a:t>
            </a:r>
            <a:r>
              <a:rPr lang="pt-BR" dirty="0" smtClean="0">
                <a:solidFill>
                  <a:srgbClr val="FF0000"/>
                </a:solidFill>
              </a:rPr>
              <a:t>absorção das instituições portuguesas</a:t>
            </a:r>
            <a:r>
              <a:rPr lang="pt-BR" dirty="0" smtClean="0">
                <a:solidFill>
                  <a:srgbClr val="0070C0"/>
                </a:solidFill>
              </a:rPr>
              <a:t>, dotadas de uma historicidade própria </a:t>
            </a:r>
            <a:r>
              <a:rPr lang="pt-BR" dirty="0" smtClean="0">
                <a:solidFill>
                  <a:srgbClr val="FF0000"/>
                </a:solidFill>
              </a:rPr>
              <a:t>traz consigo uma incompatibilidade com o ideal de desenvolvimento democrático e modernizado</a:t>
            </a:r>
            <a:r>
              <a:rPr lang="pt-BR" dirty="0" smtClean="0">
                <a:solidFill>
                  <a:srgbClr val="0070C0"/>
                </a:solidFill>
              </a:rPr>
              <a:t>, evidenciando uma incapacidade de mudança adaptativa às necessidades existentes. É através desta compreensão que ele formula alguns conceitos fundamentais em sua obra.</a:t>
            </a:r>
          </a:p>
          <a:p>
            <a:endParaRPr lang="pt-BR" dirty="0"/>
          </a:p>
        </p:txBody>
      </p:sp>
    </p:spTree>
    <p:extLst>
      <p:ext uri="{BB962C8B-B14F-4D97-AF65-F5344CB8AC3E}">
        <p14:creationId xmlns="" xmlns:p14="http://schemas.microsoft.com/office/powerpoint/2010/main" val="2816594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a:xfrm>
            <a:off x="467544" y="1628800"/>
            <a:ext cx="8229600" cy="4525963"/>
          </a:xfrm>
        </p:spPr>
        <p:txBody>
          <a:bodyPr/>
          <a:lstStyle/>
          <a:p>
            <a:pPr marL="0" indent="0" algn="just">
              <a:buNone/>
            </a:pPr>
            <a:endParaRPr lang="pt-BR" dirty="0" smtClean="0">
              <a:solidFill>
                <a:srgbClr val="0070C0"/>
              </a:solidFill>
            </a:endParaRPr>
          </a:p>
          <a:p>
            <a:pPr marL="0" indent="0" algn="just">
              <a:buNone/>
            </a:pPr>
            <a:r>
              <a:rPr lang="pt-BR" dirty="0" smtClean="0">
                <a:solidFill>
                  <a:srgbClr val="0070C0"/>
                </a:solidFill>
              </a:rPr>
              <a:t>O primeiro conceito que ele usa para explicar a sociedade através de suas origens é a cultura da </a:t>
            </a:r>
            <a:r>
              <a:rPr lang="pt-BR" dirty="0" smtClean="0">
                <a:solidFill>
                  <a:srgbClr val="FF0000"/>
                </a:solidFill>
              </a:rPr>
              <a:t>personalidade</a:t>
            </a:r>
            <a:r>
              <a:rPr lang="pt-BR" dirty="0" smtClean="0">
                <a:solidFill>
                  <a:srgbClr val="0070C0"/>
                </a:solidFill>
              </a:rPr>
              <a:t>. </a:t>
            </a:r>
            <a:endParaRPr lang="pt-BR" dirty="0">
              <a:solidFill>
                <a:srgbClr val="0070C0"/>
              </a:solidFill>
            </a:endParaRPr>
          </a:p>
        </p:txBody>
      </p:sp>
    </p:spTree>
    <p:extLst>
      <p:ext uri="{BB962C8B-B14F-4D97-AF65-F5344CB8AC3E}">
        <p14:creationId xmlns="" xmlns:p14="http://schemas.microsoft.com/office/powerpoint/2010/main" val="452428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dirty="0">
              <a:solidFill>
                <a:srgbClr val="0070C0"/>
              </a:solidFill>
            </a:endParaRPr>
          </a:p>
          <a:p>
            <a:pPr marL="0" indent="0" algn="just">
              <a:buNone/>
            </a:pPr>
            <a:r>
              <a:rPr lang="pt-BR" sz="4000" dirty="0" smtClean="0">
                <a:solidFill>
                  <a:srgbClr val="0070C0"/>
                </a:solidFill>
              </a:rPr>
              <a:t>Para ele, a cultura da personalidade é a da </a:t>
            </a:r>
            <a:r>
              <a:rPr lang="pt-BR" sz="4000" dirty="0" smtClean="0">
                <a:solidFill>
                  <a:srgbClr val="FF0000"/>
                </a:solidFill>
              </a:rPr>
              <a:t>frouxidão de laços sociais </a:t>
            </a:r>
            <a:r>
              <a:rPr lang="pt-BR" sz="4000" dirty="0" smtClean="0">
                <a:solidFill>
                  <a:srgbClr val="0070C0"/>
                </a:solidFill>
              </a:rPr>
              <a:t>que implicam em formas de organização solidária e ordenada.</a:t>
            </a:r>
          </a:p>
          <a:p>
            <a:r>
              <a:rPr lang="pt-BR" dirty="0" smtClean="0"/>
              <a:t>Sociedade sem regras, sem organização, sem projeção de futuro.</a:t>
            </a:r>
            <a:endParaRPr lang="pt-BR" dirty="0"/>
          </a:p>
        </p:txBody>
      </p:sp>
    </p:spTree>
    <p:extLst>
      <p:ext uri="{BB962C8B-B14F-4D97-AF65-F5344CB8AC3E}">
        <p14:creationId xmlns="" xmlns:p14="http://schemas.microsoft.com/office/powerpoint/2010/main" val="399977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a:bodyPr>
          <a:lstStyle/>
          <a:p>
            <a:pPr marL="0" indent="0" algn="just">
              <a:buNone/>
            </a:pPr>
            <a:r>
              <a:rPr lang="pt-BR" sz="4000" dirty="0" smtClean="0">
                <a:solidFill>
                  <a:srgbClr val="0070C0"/>
                </a:solidFill>
              </a:rPr>
              <a:t>É uma cultura que atribui valor ao indivíduo autônomo e não à organização espontânea, formada pela </a:t>
            </a:r>
            <a:r>
              <a:rPr lang="pt-BR" sz="4000" dirty="0" smtClean="0">
                <a:solidFill>
                  <a:srgbClr val="FF0000"/>
                </a:solidFill>
              </a:rPr>
              <a:t>coesão social</a:t>
            </a:r>
            <a:r>
              <a:rPr lang="pt-BR" sz="4000" dirty="0" smtClean="0">
                <a:solidFill>
                  <a:srgbClr val="0070C0"/>
                </a:solidFill>
              </a:rPr>
              <a:t>. Por sua vez, este predicado está intimamente ligado à outra herança ibérica, que é a </a:t>
            </a:r>
            <a:r>
              <a:rPr lang="pt-BR" sz="4000" dirty="0" smtClean="0">
                <a:solidFill>
                  <a:srgbClr val="FF0000"/>
                </a:solidFill>
              </a:rPr>
              <a:t>repulsa ao trabalho.</a:t>
            </a:r>
            <a:endParaRPr lang="pt-BR" sz="4000" dirty="0">
              <a:solidFill>
                <a:srgbClr val="FF0000"/>
              </a:solidFill>
            </a:endParaRPr>
          </a:p>
        </p:txBody>
      </p:sp>
    </p:spTree>
    <p:extLst>
      <p:ext uri="{BB962C8B-B14F-4D97-AF65-F5344CB8AC3E}">
        <p14:creationId xmlns="" xmlns:p14="http://schemas.microsoft.com/office/powerpoint/2010/main" val="448718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t>Segundo Holanda: </a:t>
            </a:r>
            <a:r>
              <a:rPr lang="pt-BR" dirty="0" smtClean="0">
                <a:solidFill>
                  <a:srgbClr val="FF0000"/>
                </a:solidFill>
              </a:rPr>
              <a:t>“A carência desta moral do trabalho se ajusta bem a uma reduzida capacidade de organização social”</a:t>
            </a:r>
            <a:r>
              <a:rPr lang="pt-BR" dirty="0" smtClean="0"/>
              <a:t>. </a:t>
            </a:r>
            <a:r>
              <a:rPr lang="pt-BR" dirty="0" smtClean="0">
                <a:solidFill>
                  <a:srgbClr val="0070C0"/>
                </a:solidFill>
              </a:rPr>
              <a:t>Efetivamente o esforço humilde, anônimo e desinteressado é agente poderoso de solidariedade dos interesses e, como tal, estimula a organização racional dos homens e sustenta – coesão entre eles.</a:t>
            </a:r>
            <a:endParaRPr lang="pt-BR" dirty="0">
              <a:solidFill>
                <a:srgbClr val="0070C0"/>
              </a:solidFill>
            </a:endParaRPr>
          </a:p>
        </p:txBody>
      </p:sp>
    </p:spTree>
    <p:extLst>
      <p:ext uri="{BB962C8B-B14F-4D97-AF65-F5344CB8AC3E}">
        <p14:creationId xmlns="" xmlns:p14="http://schemas.microsoft.com/office/powerpoint/2010/main" val="1560406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sz="4000" dirty="0" smtClean="0">
              <a:solidFill>
                <a:srgbClr val="0070C0"/>
              </a:solidFill>
            </a:endParaRPr>
          </a:p>
          <a:p>
            <a:pPr marL="0" indent="0" algn="just">
              <a:buNone/>
            </a:pPr>
            <a:r>
              <a:rPr lang="pt-BR" sz="4000" dirty="0" smtClean="0">
                <a:solidFill>
                  <a:srgbClr val="0070C0"/>
                </a:solidFill>
              </a:rPr>
              <a:t>Sérgio Buarque aborda que as relações em Portugal não advêm do mérito, mas sim do privilégio, status.</a:t>
            </a:r>
          </a:p>
          <a:p>
            <a:pPr marL="0" indent="0">
              <a:buNone/>
            </a:pPr>
            <a:endParaRPr lang="pt-BR" dirty="0" smtClean="0"/>
          </a:p>
          <a:p>
            <a:pPr marL="0" indent="0">
              <a:buNone/>
            </a:pPr>
            <a:endParaRPr lang="pt-BR" dirty="0"/>
          </a:p>
        </p:txBody>
      </p:sp>
    </p:spTree>
    <p:extLst>
      <p:ext uri="{BB962C8B-B14F-4D97-AF65-F5344CB8AC3E}">
        <p14:creationId xmlns="" xmlns:p14="http://schemas.microsoft.com/office/powerpoint/2010/main" val="137306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t> </a:t>
            </a:r>
            <a:r>
              <a:rPr lang="pt-BR" dirty="0" smtClean="0">
                <a:solidFill>
                  <a:srgbClr val="0070C0"/>
                </a:solidFill>
              </a:rPr>
              <a:t>A segunda característica fundamental ao entendimento da sociedade contemporânea através de suas raízes é </a:t>
            </a:r>
            <a:r>
              <a:rPr lang="pt-BR" dirty="0" smtClean="0">
                <a:solidFill>
                  <a:srgbClr val="FF0000"/>
                </a:solidFill>
              </a:rPr>
              <a:t>a ética da aventura</a:t>
            </a:r>
            <a:r>
              <a:rPr lang="pt-BR" dirty="0" smtClean="0">
                <a:solidFill>
                  <a:srgbClr val="0070C0"/>
                </a:solidFill>
              </a:rPr>
              <a:t>. É através desta análise que Sérgio Buarque explica como ocorreu a exploração das terras portuguesas no novo mundo.</a:t>
            </a:r>
          </a:p>
          <a:p>
            <a:pPr marL="0" indent="0">
              <a:buNone/>
            </a:pPr>
            <a:endParaRPr lang="pt-BR" dirty="0" smtClean="0"/>
          </a:p>
          <a:p>
            <a:pPr marL="0" indent="0">
              <a:buNone/>
            </a:pPr>
            <a:r>
              <a:rPr lang="pt-BR" dirty="0" smtClean="0"/>
              <a:t>Espírito aventureiro</a:t>
            </a:r>
            <a:endParaRPr lang="pt-BR" dirty="0"/>
          </a:p>
        </p:txBody>
      </p:sp>
    </p:spTree>
    <p:extLst>
      <p:ext uri="{BB962C8B-B14F-4D97-AF65-F5344CB8AC3E}">
        <p14:creationId xmlns="" xmlns:p14="http://schemas.microsoft.com/office/powerpoint/2010/main" val="3790568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lgn="just">
              <a:buNone/>
            </a:pPr>
            <a:r>
              <a:rPr lang="pt-BR" sz="4000" dirty="0" smtClean="0">
                <a:solidFill>
                  <a:srgbClr val="0070C0"/>
                </a:solidFill>
              </a:rPr>
              <a:t>Também é através deste princípio que ele exibe a figura do </a:t>
            </a:r>
            <a:r>
              <a:rPr lang="pt-BR" sz="4000" dirty="0" smtClean="0">
                <a:solidFill>
                  <a:srgbClr val="FF0000"/>
                </a:solidFill>
              </a:rPr>
              <a:t>aventureiro</a:t>
            </a:r>
            <a:r>
              <a:rPr lang="pt-BR" sz="4000" dirty="0" smtClean="0">
                <a:solidFill>
                  <a:srgbClr val="0070C0"/>
                </a:solidFill>
              </a:rPr>
              <a:t> e do </a:t>
            </a:r>
            <a:r>
              <a:rPr lang="pt-BR" sz="4000" dirty="0" smtClean="0">
                <a:solidFill>
                  <a:srgbClr val="FF0000"/>
                </a:solidFill>
              </a:rPr>
              <a:t>trabalhador.</a:t>
            </a:r>
            <a:endParaRPr lang="pt-BR" sz="4000" dirty="0">
              <a:solidFill>
                <a:srgbClr val="FF0000"/>
              </a:solidFill>
            </a:endParaRPr>
          </a:p>
        </p:txBody>
      </p:sp>
    </p:spTree>
    <p:extLst>
      <p:ext uri="{BB962C8B-B14F-4D97-AF65-F5344CB8AC3E}">
        <p14:creationId xmlns="" xmlns:p14="http://schemas.microsoft.com/office/powerpoint/2010/main" val="1648366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Para esse estudioso, a colonização do Brasil foi promovida pelo espírito do </a:t>
            </a:r>
            <a:r>
              <a:rPr lang="pt-BR" dirty="0" smtClean="0">
                <a:solidFill>
                  <a:srgbClr val="FF0000"/>
                </a:solidFill>
              </a:rPr>
              <a:t>português aventureiro</a:t>
            </a:r>
            <a:r>
              <a:rPr lang="pt-BR" dirty="0" smtClean="0">
                <a:solidFill>
                  <a:srgbClr val="0070C0"/>
                </a:solidFill>
              </a:rPr>
              <a:t>, que exibe a modalidade e </a:t>
            </a:r>
            <a:r>
              <a:rPr lang="pt-BR" dirty="0" smtClean="0">
                <a:solidFill>
                  <a:srgbClr val="FF0000"/>
                </a:solidFill>
              </a:rPr>
              <a:t>adaptabilidade</a:t>
            </a:r>
            <a:r>
              <a:rPr lang="pt-BR" dirty="0" smtClean="0">
                <a:solidFill>
                  <a:srgbClr val="0070C0"/>
                </a:solidFill>
              </a:rPr>
              <a:t>, que nega </a:t>
            </a:r>
            <a:r>
              <a:rPr lang="pt-BR" dirty="0" smtClean="0">
                <a:solidFill>
                  <a:srgbClr val="FF0000"/>
                </a:solidFill>
              </a:rPr>
              <a:t>a estabilidade e o planejamento</a:t>
            </a:r>
            <a:r>
              <a:rPr lang="pt-BR" dirty="0" smtClean="0">
                <a:solidFill>
                  <a:srgbClr val="0070C0"/>
                </a:solidFill>
              </a:rPr>
              <a:t> que corrobora com a cultura do </a:t>
            </a:r>
            <a:r>
              <a:rPr lang="pt-BR" dirty="0" smtClean="0">
                <a:solidFill>
                  <a:srgbClr val="FF0000"/>
                </a:solidFill>
              </a:rPr>
              <a:t>ócio</a:t>
            </a:r>
            <a:r>
              <a:rPr lang="pt-BR" dirty="0" smtClean="0">
                <a:solidFill>
                  <a:srgbClr val="0070C0"/>
                </a:solidFill>
              </a:rPr>
              <a:t> e se distingue do tipo trabalhador e de sua ética do trabalho, que preza pelo tipo “espaço sem perspectiva de rápido proveito material”.</a:t>
            </a:r>
            <a:endParaRPr lang="pt-BR" dirty="0">
              <a:solidFill>
                <a:srgbClr val="0070C0"/>
              </a:solidFill>
            </a:endParaRPr>
          </a:p>
        </p:txBody>
      </p:sp>
    </p:spTree>
    <p:extLst>
      <p:ext uri="{BB962C8B-B14F-4D97-AF65-F5344CB8AC3E}">
        <p14:creationId xmlns="" xmlns:p14="http://schemas.microsoft.com/office/powerpoint/2010/main" val="3412184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Ao comparar as cidades </a:t>
            </a:r>
            <a:r>
              <a:rPr lang="pt-BR" dirty="0" smtClean="0">
                <a:solidFill>
                  <a:srgbClr val="FF0000"/>
                </a:solidFill>
              </a:rPr>
              <a:t>brasileiras</a:t>
            </a:r>
            <a:r>
              <a:rPr lang="pt-BR" dirty="0" smtClean="0">
                <a:solidFill>
                  <a:srgbClr val="0070C0"/>
                </a:solidFill>
              </a:rPr>
              <a:t> com as </a:t>
            </a:r>
            <a:r>
              <a:rPr lang="pt-BR" dirty="0" smtClean="0">
                <a:solidFill>
                  <a:srgbClr val="FF0000"/>
                </a:solidFill>
              </a:rPr>
              <a:t>espanholas</a:t>
            </a:r>
            <a:r>
              <a:rPr lang="pt-BR" dirty="0" smtClean="0">
                <a:solidFill>
                  <a:srgbClr val="0070C0"/>
                </a:solidFill>
              </a:rPr>
              <a:t>, define que o espanhol é um </a:t>
            </a:r>
            <a:r>
              <a:rPr lang="pt-BR" dirty="0" smtClean="0">
                <a:solidFill>
                  <a:srgbClr val="FF0000"/>
                </a:solidFill>
              </a:rPr>
              <a:t>ladrilhador</a:t>
            </a:r>
            <a:r>
              <a:rPr lang="pt-BR" dirty="0" smtClean="0">
                <a:solidFill>
                  <a:srgbClr val="0070C0"/>
                </a:solidFill>
              </a:rPr>
              <a:t>, que constrói suas cidades de forma a racionalizar o espaço. Ao contrário, o português é apenas um </a:t>
            </a:r>
            <a:r>
              <a:rPr lang="pt-BR" dirty="0" smtClean="0">
                <a:solidFill>
                  <a:srgbClr val="FF0000"/>
                </a:solidFill>
              </a:rPr>
              <a:t>semeador</a:t>
            </a:r>
            <a:r>
              <a:rPr lang="pt-BR" dirty="0" smtClean="0">
                <a:solidFill>
                  <a:srgbClr val="0070C0"/>
                </a:solidFill>
              </a:rPr>
              <a:t>. “Que sai semeando cidades irregulares que se confundem com a paisagem.”</a:t>
            </a:r>
          </a:p>
          <a:p>
            <a:pPr marL="0" indent="0" algn="just">
              <a:buNone/>
            </a:pPr>
            <a:r>
              <a:rPr lang="pt-BR" dirty="0" smtClean="0">
                <a:solidFill>
                  <a:srgbClr val="0070C0"/>
                </a:solidFill>
              </a:rPr>
              <a:t>Espanhol – praça pública é origem da cidade</a:t>
            </a:r>
            <a:endParaRPr lang="pt-BR" dirty="0">
              <a:solidFill>
                <a:srgbClr val="0070C0"/>
              </a:solidFill>
            </a:endParaRPr>
          </a:p>
        </p:txBody>
      </p:sp>
    </p:spTree>
    <p:extLst>
      <p:ext uri="{BB962C8B-B14F-4D97-AF65-F5344CB8AC3E}">
        <p14:creationId xmlns="" xmlns:p14="http://schemas.microsoft.com/office/powerpoint/2010/main" val="2734503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sz="3600" dirty="0" smtClean="0">
                <a:solidFill>
                  <a:srgbClr val="0070C0"/>
                </a:solidFill>
              </a:rPr>
              <a:t>Seguindo a análise feita por Sérgio Buarque de Holanda, encontra-se o terceiro conceito por ele formulado: </a:t>
            </a:r>
            <a:r>
              <a:rPr lang="pt-BR" sz="3600" dirty="0" smtClean="0">
                <a:solidFill>
                  <a:srgbClr val="FF0000"/>
                </a:solidFill>
              </a:rPr>
              <a:t>o ruralismo</a:t>
            </a:r>
            <a:r>
              <a:rPr lang="pt-BR" sz="3600" dirty="0" smtClean="0">
                <a:solidFill>
                  <a:srgbClr val="0070C0"/>
                </a:solidFill>
              </a:rPr>
              <a:t>. É nesta característica </a:t>
            </a:r>
          </a:p>
          <a:p>
            <a:pPr marL="0" indent="0" algn="just">
              <a:buNone/>
            </a:pPr>
            <a:r>
              <a:rPr lang="pt-BR" sz="3600" dirty="0">
                <a:solidFill>
                  <a:srgbClr val="0070C0"/>
                </a:solidFill>
              </a:rPr>
              <a:t>q</a:t>
            </a:r>
            <a:r>
              <a:rPr lang="pt-BR" sz="3600" dirty="0" smtClean="0">
                <a:solidFill>
                  <a:srgbClr val="0070C0"/>
                </a:solidFill>
              </a:rPr>
              <a:t>ue aparece outro grande componente da sociedade brasileira</a:t>
            </a:r>
            <a:r>
              <a:rPr lang="pt-BR" sz="3600" dirty="0" smtClean="0">
                <a:solidFill>
                  <a:srgbClr val="FF0000"/>
                </a:solidFill>
              </a:rPr>
              <a:t>: a família patriarcal.</a:t>
            </a:r>
          </a:p>
          <a:p>
            <a:pPr marL="0" indent="0" algn="just">
              <a:buNone/>
            </a:pPr>
            <a:endParaRPr lang="pt-BR" sz="3600" dirty="0" smtClean="0">
              <a:solidFill>
                <a:srgbClr val="FF0000"/>
              </a:solidFill>
            </a:endParaRPr>
          </a:p>
          <a:p>
            <a:pPr marL="0" indent="0" algn="just">
              <a:buNone/>
            </a:pPr>
            <a:r>
              <a:rPr lang="pt-BR" sz="2000" dirty="0">
                <a:hlinkClick r:id="rId2"/>
              </a:rPr>
              <a:t>https://</a:t>
            </a:r>
            <a:r>
              <a:rPr lang="pt-BR" sz="2000" dirty="0" smtClean="0">
                <a:hlinkClick r:id="rId2"/>
              </a:rPr>
              <a:t>www.youtube.com/watch?v=FsbSDQGCrLs</a:t>
            </a:r>
            <a:endParaRPr lang="pt-BR" sz="2000" dirty="0" smtClean="0"/>
          </a:p>
          <a:p>
            <a:pPr marL="0" indent="0" algn="just">
              <a:buNone/>
            </a:pPr>
            <a:r>
              <a:rPr lang="pt-BR" sz="2200" dirty="0">
                <a:solidFill>
                  <a:srgbClr val="FF0000"/>
                </a:solidFill>
              </a:rPr>
              <a:t>Cidade de Leitores trata do "homem cordial" de Raízes do Brasil - Parte 2</a:t>
            </a:r>
            <a:endParaRPr lang="pt-BR" sz="2200" dirty="0" smtClean="0">
              <a:solidFill>
                <a:srgbClr val="FF0000"/>
              </a:solidFill>
            </a:endParaRPr>
          </a:p>
          <a:p>
            <a:pPr marL="0" indent="0">
              <a:buNone/>
            </a:pPr>
            <a:endParaRPr lang="pt-BR" dirty="0"/>
          </a:p>
        </p:txBody>
      </p:sp>
    </p:spTree>
    <p:extLst>
      <p:ext uri="{BB962C8B-B14F-4D97-AF65-F5344CB8AC3E}">
        <p14:creationId xmlns="" xmlns:p14="http://schemas.microsoft.com/office/powerpoint/2010/main" val="3834615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a:bodyPr>
          <a:lstStyle/>
          <a:p>
            <a:pPr marL="0" indent="0" algn="just">
              <a:buNone/>
            </a:pPr>
            <a:r>
              <a:rPr lang="pt-BR" dirty="0" smtClean="0">
                <a:solidFill>
                  <a:srgbClr val="0070C0"/>
                </a:solidFill>
              </a:rPr>
              <a:t>Ele ressalta que mesmo os intelectuais advêm do </a:t>
            </a:r>
            <a:r>
              <a:rPr lang="pt-BR" dirty="0" smtClean="0">
                <a:solidFill>
                  <a:srgbClr val="FF0000"/>
                </a:solidFill>
              </a:rPr>
              <a:t>ruralismo</a:t>
            </a:r>
            <a:r>
              <a:rPr lang="pt-BR" dirty="0" smtClean="0">
                <a:solidFill>
                  <a:srgbClr val="0070C0"/>
                </a:solidFill>
              </a:rPr>
              <a:t>, pois estes são filhos dos fazendeiros e que se “deram ao luxo” de ter ideias diferentes dos pais. Vale ressaltar que essas ideias novas dos intelectuais também remetem ao </a:t>
            </a:r>
            <a:r>
              <a:rPr lang="pt-BR" dirty="0" smtClean="0">
                <a:solidFill>
                  <a:srgbClr val="FF0000"/>
                </a:solidFill>
              </a:rPr>
              <a:t>personalismo</a:t>
            </a:r>
            <a:r>
              <a:rPr lang="pt-BR" dirty="0" smtClean="0">
                <a:solidFill>
                  <a:srgbClr val="0070C0"/>
                </a:solidFill>
              </a:rPr>
              <a:t>, </a:t>
            </a:r>
            <a:r>
              <a:rPr lang="pt-BR" sz="1800" dirty="0" smtClean="0">
                <a:solidFill>
                  <a:srgbClr val="FF0000"/>
                </a:solidFill>
              </a:rPr>
              <a:t>(</a:t>
            </a:r>
            <a:r>
              <a:rPr lang="pt-BR" sz="1800" dirty="0">
                <a:solidFill>
                  <a:srgbClr val="FF0000"/>
                </a:solidFill>
              </a:rPr>
              <a:t> Visão particular das coisas de um ponto de vista muito </a:t>
            </a:r>
            <a:r>
              <a:rPr lang="pt-BR" sz="1800" dirty="0" smtClean="0">
                <a:solidFill>
                  <a:srgbClr val="FF0000"/>
                </a:solidFill>
              </a:rPr>
              <a:t>pessoal) </a:t>
            </a:r>
            <a:r>
              <a:rPr lang="pt-BR" dirty="0" smtClean="0">
                <a:solidFill>
                  <a:srgbClr val="0070C0"/>
                </a:solidFill>
              </a:rPr>
              <a:t>pois não são cultuadas para colocá-las em prática, mas apenas para exibição do conhecimento como status.</a:t>
            </a:r>
            <a:endParaRPr lang="pt-BR" dirty="0">
              <a:solidFill>
                <a:srgbClr val="0070C0"/>
              </a:solidFill>
            </a:endParaRPr>
          </a:p>
        </p:txBody>
      </p:sp>
    </p:spTree>
    <p:extLst>
      <p:ext uri="{BB962C8B-B14F-4D97-AF65-F5344CB8AC3E}">
        <p14:creationId xmlns="" xmlns:p14="http://schemas.microsoft.com/office/powerpoint/2010/main" val="2609029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a:bodyPr>
          <a:lstStyle/>
          <a:p>
            <a:pPr marL="0" indent="0" algn="just">
              <a:buNone/>
            </a:pPr>
            <a:endParaRPr lang="pt-BR" sz="4000" dirty="0" smtClean="0">
              <a:solidFill>
                <a:srgbClr val="0070C0"/>
              </a:solidFill>
            </a:endParaRPr>
          </a:p>
          <a:p>
            <a:pPr marL="0" indent="0" algn="just">
              <a:buNone/>
            </a:pPr>
            <a:r>
              <a:rPr lang="pt-BR" sz="4000" dirty="0" smtClean="0">
                <a:solidFill>
                  <a:srgbClr val="0070C0"/>
                </a:solidFill>
              </a:rPr>
              <a:t>É </a:t>
            </a:r>
            <a:r>
              <a:rPr lang="pt-BR" sz="4000" dirty="0">
                <a:solidFill>
                  <a:srgbClr val="0070C0"/>
                </a:solidFill>
              </a:rPr>
              <a:t>a partir dessa outra herança ibérica que Buarque propõe a quarta consideração sobre o tradicionalismo brasileiro</a:t>
            </a:r>
            <a:r>
              <a:rPr lang="pt-BR" sz="4000" dirty="0">
                <a:solidFill>
                  <a:srgbClr val="FF0000"/>
                </a:solidFill>
              </a:rPr>
              <a:t>: o homem cordial</a:t>
            </a:r>
            <a:r>
              <a:rPr lang="pt-BR" sz="4000" dirty="0" smtClean="0">
                <a:solidFill>
                  <a:srgbClr val="0070C0"/>
                </a:solidFill>
              </a:rPr>
              <a:t>.</a:t>
            </a:r>
          </a:p>
          <a:p>
            <a:pPr marL="0" indent="0" algn="just">
              <a:buNone/>
            </a:pPr>
            <a:r>
              <a:rPr lang="pt-BR" sz="4000" dirty="0">
                <a:solidFill>
                  <a:srgbClr val="0070C0"/>
                </a:solidFill>
              </a:rPr>
              <a:t> </a:t>
            </a:r>
            <a:r>
              <a:rPr lang="pt-BR" sz="1800" dirty="0"/>
              <a:t>Cidade de Leitores trata do "homem cordial" de Raízes do Brasil - Parte 1</a:t>
            </a:r>
            <a:endParaRPr lang="pt-BR" sz="1800" dirty="0" smtClean="0"/>
          </a:p>
          <a:p>
            <a:pPr marL="0" indent="0" algn="just">
              <a:buNone/>
            </a:pPr>
            <a:r>
              <a:rPr lang="pt-BR" sz="2000" dirty="0">
                <a:solidFill>
                  <a:srgbClr val="0070C0"/>
                </a:solidFill>
              </a:rPr>
              <a:t>https://www.youtube.com/watch?v=nyyMjp_r5_8</a:t>
            </a:r>
          </a:p>
        </p:txBody>
      </p:sp>
    </p:spTree>
    <p:extLst>
      <p:ext uri="{BB962C8B-B14F-4D97-AF65-F5344CB8AC3E}">
        <p14:creationId xmlns="" xmlns:p14="http://schemas.microsoft.com/office/powerpoint/2010/main" val="2627669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lnSpcReduction="10000"/>
          </a:bodyPr>
          <a:lstStyle/>
          <a:p>
            <a:pPr marL="0" indent="0" algn="just">
              <a:buNone/>
            </a:pPr>
            <a:r>
              <a:rPr lang="pt-BR" dirty="0">
                <a:solidFill>
                  <a:srgbClr val="0070C0"/>
                </a:solidFill>
              </a:rPr>
              <a:t>Por sua vez, esse é o símbolo da relação social sem </a:t>
            </a:r>
            <a:r>
              <a:rPr lang="pt-BR" dirty="0">
                <a:solidFill>
                  <a:srgbClr val="FF0000"/>
                </a:solidFill>
              </a:rPr>
              <a:t>formalidade</a:t>
            </a:r>
            <a:r>
              <a:rPr lang="pt-BR" dirty="0">
                <a:solidFill>
                  <a:srgbClr val="0070C0"/>
                </a:solidFill>
              </a:rPr>
              <a:t>, que leva para a vida pública, a vida privada, ao propor acesso à existência política através das relações de </a:t>
            </a:r>
            <a:r>
              <a:rPr lang="pt-BR" dirty="0">
                <a:solidFill>
                  <a:srgbClr val="FF0000"/>
                </a:solidFill>
              </a:rPr>
              <a:t>proximidade e afetividade</a:t>
            </a:r>
            <a:r>
              <a:rPr lang="pt-BR" dirty="0">
                <a:solidFill>
                  <a:srgbClr val="0070C0"/>
                </a:solidFill>
              </a:rPr>
              <a:t>. Essa cordialidade não pressupõe bondade, mas apenas identifica que o homem cordial não se guia pela </a:t>
            </a:r>
            <a:r>
              <a:rPr lang="pt-BR" dirty="0">
                <a:solidFill>
                  <a:srgbClr val="FF0000"/>
                </a:solidFill>
              </a:rPr>
              <a:t>racionalidade</a:t>
            </a:r>
            <a:r>
              <a:rPr lang="pt-BR" dirty="0">
                <a:solidFill>
                  <a:srgbClr val="0070C0"/>
                </a:solidFill>
              </a:rPr>
              <a:t>, e sim pelas </a:t>
            </a:r>
            <a:r>
              <a:rPr lang="pt-BR" dirty="0">
                <a:solidFill>
                  <a:srgbClr val="FF0000"/>
                </a:solidFill>
              </a:rPr>
              <a:t>emoções</a:t>
            </a:r>
            <a:r>
              <a:rPr lang="pt-BR" dirty="0">
                <a:solidFill>
                  <a:srgbClr val="0070C0"/>
                </a:solidFill>
              </a:rPr>
              <a:t>, Assim, essa emotividade pode ser boa ou má, apenas não será seguida pela razão. </a:t>
            </a:r>
            <a:r>
              <a:rPr lang="pt-BR" dirty="0" smtClean="0">
                <a:solidFill>
                  <a:srgbClr val="0070C0"/>
                </a:solidFill>
              </a:rPr>
              <a:t>( </a:t>
            </a:r>
            <a:r>
              <a:rPr lang="pt-BR" dirty="0" err="1" smtClean="0">
                <a:solidFill>
                  <a:srgbClr val="0070C0"/>
                </a:solidFill>
              </a:rPr>
              <a:t>diminitivo</a:t>
            </a:r>
            <a:r>
              <a:rPr lang="pt-BR" dirty="0" smtClean="0">
                <a:solidFill>
                  <a:srgbClr val="0070C0"/>
                </a:solidFill>
              </a:rPr>
              <a:t>)</a:t>
            </a:r>
            <a:endParaRPr lang="pt-BR" dirty="0">
              <a:solidFill>
                <a:srgbClr val="0070C0"/>
              </a:solidFill>
            </a:endParaRPr>
          </a:p>
        </p:txBody>
      </p:sp>
    </p:spTree>
    <p:extLst>
      <p:ext uri="{BB962C8B-B14F-4D97-AF65-F5344CB8AC3E}">
        <p14:creationId xmlns="" xmlns:p14="http://schemas.microsoft.com/office/powerpoint/2010/main" val="4022291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a:p>
          <a:p>
            <a:pPr marL="0" indent="0" algn="just">
              <a:buNone/>
            </a:pPr>
            <a:r>
              <a:rPr lang="pt-BR" dirty="0"/>
              <a:t> </a:t>
            </a:r>
            <a:r>
              <a:rPr lang="pt-BR" dirty="0">
                <a:solidFill>
                  <a:srgbClr val="0070C0"/>
                </a:solidFill>
              </a:rPr>
              <a:t>Esta sociedade é Fundamentada em </a:t>
            </a:r>
            <a:r>
              <a:rPr lang="pt-BR" dirty="0">
                <a:solidFill>
                  <a:srgbClr val="FF0000"/>
                </a:solidFill>
              </a:rPr>
              <a:t>privilégios</a:t>
            </a:r>
            <a:r>
              <a:rPr lang="pt-BR" dirty="0">
                <a:solidFill>
                  <a:srgbClr val="0070C0"/>
                </a:solidFill>
              </a:rPr>
              <a:t>.</a:t>
            </a:r>
          </a:p>
          <a:p>
            <a:pPr marL="0" indent="0" algn="just">
              <a:buNone/>
            </a:pPr>
            <a:endParaRPr lang="pt-BR" dirty="0">
              <a:solidFill>
                <a:srgbClr val="0070C0"/>
              </a:solidFill>
            </a:endParaRPr>
          </a:p>
          <a:p>
            <a:pPr marL="0" indent="0" algn="just">
              <a:buNone/>
            </a:pPr>
            <a:r>
              <a:rPr lang="pt-BR" dirty="0" smtClean="0">
                <a:solidFill>
                  <a:srgbClr val="0070C0"/>
                </a:solidFill>
              </a:rPr>
              <a:t>Estabelecida </a:t>
            </a:r>
            <a:r>
              <a:rPr lang="pt-BR" dirty="0">
                <a:solidFill>
                  <a:srgbClr val="0070C0"/>
                </a:solidFill>
              </a:rPr>
              <a:t>pela  rigidez social, que se perpetua por gerações. </a:t>
            </a:r>
          </a:p>
        </p:txBody>
      </p:sp>
    </p:spTree>
    <p:extLst>
      <p:ext uri="{BB962C8B-B14F-4D97-AF65-F5344CB8AC3E}">
        <p14:creationId xmlns="" xmlns:p14="http://schemas.microsoft.com/office/powerpoint/2010/main" val="1338333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dirty="0" smtClean="0">
              <a:solidFill>
                <a:srgbClr val="0070C0"/>
              </a:solidFill>
            </a:endParaRPr>
          </a:p>
          <a:p>
            <a:pPr marL="0" indent="0" algn="just">
              <a:buNone/>
            </a:pPr>
            <a:endParaRPr lang="pt-BR" dirty="0">
              <a:solidFill>
                <a:srgbClr val="0070C0"/>
              </a:solidFill>
            </a:endParaRPr>
          </a:p>
          <a:p>
            <a:pPr marL="0" indent="0" algn="ctr">
              <a:buNone/>
            </a:pPr>
            <a:r>
              <a:rPr lang="pt-BR" dirty="0" smtClean="0">
                <a:solidFill>
                  <a:srgbClr val="0070C0"/>
                </a:solidFill>
              </a:rPr>
              <a:t>“…</a:t>
            </a:r>
            <a:r>
              <a:rPr lang="pt-BR" dirty="0">
                <a:solidFill>
                  <a:srgbClr val="0070C0"/>
                </a:solidFill>
              </a:rPr>
              <a:t>decretos de governo para limitar o</a:t>
            </a:r>
          </a:p>
          <a:p>
            <a:pPr marL="0" indent="0" algn="ctr">
              <a:buNone/>
            </a:pPr>
            <a:r>
              <a:rPr lang="pt-BR" dirty="0">
                <a:solidFill>
                  <a:srgbClr val="0070C0"/>
                </a:solidFill>
              </a:rPr>
              <a:t>indivíduo, e não para associá-los.”</a:t>
            </a:r>
          </a:p>
          <a:p>
            <a:pPr marL="0" indent="0">
              <a:buNone/>
            </a:pPr>
            <a:endParaRPr lang="pt-BR" dirty="0"/>
          </a:p>
        </p:txBody>
      </p:sp>
    </p:spTree>
    <p:extLst>
      <p:ext uri="{BB962C8B-B14F-4D97-AF65-F5344CB8AC3E}">
        <p14:creationId xmlns="" xmlns:p14="http://schemas.microsoft.com/office/powerpoint/2010/main" val="3662751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algn="just"/>
            <a:endParaRPr lang="pt-BR" dirty="0">
              <a:solidFill>
                <a:srgbClr val="0070C0"/>
              </a:solidFill>
            </a:endParaRPr>
          </a:p>
          <a:p>
            <a:pPr algn="just"/>
            <a:r>
              <a:rPr lang="pt-BR" dirty="0" smtClean="0">
                <a:solidFill>
                  <a:srgbClr val="0070C0"/>
                </a:solidFill>
              </a:rPr>
              <a:t>Não </a:t>
            </a:r>
            <a:r>
              <a:rPr lang="pt-BR" dirty="0">
                <a:solidFill>
                  <a:srgbClr val="0070C0"/>
                </a:solidFill>
              </a:rPr>
              <a:t>há revolução burguesa propriamente dita, houve apenas uma  ruptura. </a:t>
            </a:r>
          </a:p>
          <a:p>
            <a:pPr algn="just"/>
            <a:r>
              <a:rPr lang="pt-BR" dirty="0">
                <a:solidFill>
                  <a:srgbClr val="0070C0"/>
                </a:solidFill>
              </a:rPr>
              <a:t>Até porque a burguesia tem interesses próprios que é manter-se no poder e não dividir poder e capital com nenhuma outra classe</a:t>
            </a:r>
          </a:p>
          <a:p>
            <a:endParaRPr lang="pt-BR" dirty="0"/>
          </a:p>
        </p:txBody>
      </p:sp>
    </p:spTree>
    <p:extLst>
      <p:ext uri="{BB962C8B-B14F-4D97-AF65-F5344CB8AC3E}">
        <p14:creationId xmlns="" xmlns:p14="http://schemas.microsoft.com/office/powerpoint/2010/main" val="10838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dirty="0" smtClean="0">
              <a:solidFill>
                <a:srgbClr val="0070C0"/>
              </a:solidFill>
            </a:endParaRPr>
          </a:p>
          <a:p>
            <a:pPr marL="0" indent="0" algn="just">
              <a:buNone/>
            </a:pPr>
            <a:endParaRPr lang="pt-BR" dirty="0">
              <a:solidFill>
                <a:srgbClr val="0070C0"/>
              </a:solidFill>
            </a:endParaRPr>
          </a:p>
          <a:p>
            <a:pPr marL="0" indent="0" algn="just">
              <a:buNone/>
            </a:pPr>
            <a:r>
              <a:rPr lang="pt-BR" dirty="0" smtClean="0">
                <a:solidFill>
                  <a:srgbClr val="0070C0"/>
                </a:solidFill>
              </a:rPr>
              <a:t>A </a:t>
            </a:r>
            <a:r>
              <a:rPr lang="pt-BR" dirty="0">
                <a:solidFill>
                  <a:srgbClr val="0070C0"/>
                </a:solidFill>
              </a:rPr>
              <a:t>burguesia associou-se às antigas classes dirigentes. E assimilou muito de seus princípios, guiando-se pela tradição</a:t>
            </a:r>
          </a:p>
        </p:txBody>
      </p:sp>
    </p:spTree>
    <p:extLst>
      <p:ext uri="{BB962C8B-B14F-4D97-AF65-F5344CB8AC3E}">
        <p14:creationId xmlns="" xmlns:p14="http://schemas.microsoft.com/office/powerpoint/2010/main" val="3881761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solidFill>
                  <a:srgbClr val="0070C0"/>
                </a:solidFill>
              </a:rPr>
              <a:t>Principais características do português e do espanhol</a:t>
            </a:r>
            <a:endParaRPr lang="pt-BR" dirty="0">
              <a:solidFill>
                <a:srgbClr val="0070C0"/>
              </a:solidFill>
            </a:endParaRPr>
          </a:p>
        </p:txBody>
      </p:sp>
      <p:sp>
        <p:nvSpPr>
          <p:cNvPr id="3" name="Espaço Reservado para Conteúdo 2"/>
          <p:cNvSpPr>
            <a:spLocks noGrp="1"/>
          </p:cNvSpPr>
          <p:nvPr>
            <p:ph idx="1"/>
          </p:nvPr>
        </p:nvSpPr>
        <p:spPr/>
        <p:txBody>
          <a:bodyPr>
            <a:normAutofit/>
          </a:bodyPr>
          <a:lstStyle/>
          <a:p>
            <a:pPr marL="0" indent="0">
              <a:buNone/>
            </a:pPr>
            <a:endParaRPr lang="pt-BR" dirty="0"/>
          </a:p>
          <a:p>
            <a:pPr marL="0" indent="0">
              <a:buNone/>
            </a:pPr>
            <a:endParaRPr lang="pt-BR" dirty="0"/>
          </a:p>
          <a:p>
            <a:r>
              <a:rPr lang="pt-BR" dirty="0" smtClean="0">
                <a:solidFill>
                  <a:srgbClr val="FF0000"/>
                </a:solidFill>
              </a:rPr>
              <a:t>Aventureiro</a:t>
            </a:r>
            <a:r>
              <a:rPr lang="pt-BR" dirty="0">
                <a:solidFill>
                  <a:srgbClr val="0070C0"/>
                </a:solidFill>
              </a:rPr>
              <a:t>: busca novos espaços e vive de horizontes distantes.</a:t>
            </a:r>
          </a:p>
          <a:p>
            <a:endParaRPr lang="pt-BR" dirty="0">
              <a:solidFill>
                <a:srgbClr val="0070C0"/>
              </a:solidFill>
            </a:endParaRPr>
          </a:p>
          <a:p>
            <a:r>
              <a:rPr lang="pt-BR" dirty="0" smtClean="0">
                <a:solidFill>
                  <a:srgbClr val="FF0000"/>
                </a:solidFill>
              </a:rPr>
              <a:t>Trabalhador</a:t>
            </a:r>
            <a:r>
              <a:rPr lang="pt-BR" dirty="0" smtClean="0">
                <a:solidFill>
                  <a:srgbClr val="0070C0"/>
                </a:solidFill>
              </a:rPr>
              <a:t>: </a:t>
            </a:r>
            <a:r>
              <a:rPr lang="pt-BR" dirty="0">
                <a:solidFill>
                  <a:srgbClr val="0070C0"/>
                </a:solidFill>
              </a:rPr>
              <a:t>vê a dificuldade para vencer: esforço lento e persistente.</a:t>
            </a:r>
          </a:p>
          <a:p>
            <a:endParaRPr lang="pt-BR" dirty="0"/>
          </a:p>
        </p:txBody>
      </p:sp>
    </p:spTree>
    <p:extLst>
      <p:ext uri="{BB962C8B-B14F-4D97-AF65-F5344CB8AC3E}">
        <p14:creationId xmlns="" xmlns:p14="http://schemas.microsoft.com/office/powerpoint/2010/main" val="3684012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Valoriza a característica do aventureiro. Só ele, através do gosto pela aventura, pôde superar o  Choque de raças. Adaptando-se e assim Introduzindo novos hábitos e costumes. Que acaba se tornando  </a:t>
            </a:r>
            <a:r>
              <a:rPr lang="pt-BR" dirty="0" smtClean="0">
                <a:solidFill>
                  <a:srgbClr val="0070C0"/>
                </a:solidFill>
              </a:rPr>
              <a:t>elemento </a:t>
            </a:r>
            <a:r>
              <a:rPr lang="pt-BR" dirty="0">
                <a:solidFill>
                  <a:srgbClr val="0070C0"/>
                </a:solidFill>
              </a:rPr>
              <a:t>orquestrador do processo de conquista. Para que pudessem fazer isso foi preciso a </a:t>
            </a:r>
            <a:r>
              <a:rPr lang="pt-BR" dirty="0" smtClean="0">
                <a:solidFill>
                  <a:srgbClr val="0070C0"/>
                </a:solidFill>
              </a:rPr>
              <a:t>adaptação </a:t>
            </a:r>
            <a:r>
              <a:rPr lang="pt-BR" dirty="0">
                <a:solidFill>
                  <a:srgbClr val="0070C0"/>
                </a:solidFill>
              </a:rPr>
              <a:t>a condições </a:t>
            </a:r>
            <a:r>
              <a:rPr lang="pt-BR" dirty="0" smtClean="0">
                <a:solidFill>
                  <a:srgbClr val="0070C0"/>
                </a:solidFill>
              </a:rPr>
              <a:t>mesológicas ( </a:t>
            </a:r>
            <a:r>
              <a:rPr lang="pt-BR" dirty="0">
                <a:solidFill>
                  <a:srgbClr val="0070C0"/>
                </a:solidFill>
              </a:rPr>
              <a:t>relação entre os seres humanos e o ambiente em que vivem) e climatéricas.</a:t>
            </a:r>
          </a:p>
          <a:p>
            <a:pPr marL="0" indent="0">
              <a:buNone/>
            </a:pPr>
            <a:endParaRPr lang="pt-BR" dirty="0"/>
          </a:p>
          <a:p>
            <a:pPr marL="0" indent="0">
              <a:buNone/>
            </a:pPr>
            <a:endParaRPr lang="pt-BR" dirty="0"/>
          </a:p>
        </p:txBody>
      </p:sp>
    </p:spTree>
    <p:extLst>
      <p:ext uri="{BB962C8B-B14F-4D97-AF65-F5344CB8AC3E}">
        <p14:creationId xmlns="" xmlns:p14="http://schemas.microsoft.com/office/powerpoint/2010/main" val="830749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dirty="0">
                <a:solidFill>
                  <a:srgbClr val="0070C0"/>
                </a:solidFill>
              </a:rPr>
              <a:t>No Brasil, incluída a mistura com índios. O negro, mesmo liberto, era relegado.</a:t>
            </a:r>
          </a:p>
          <a:p>
            <a:pPr marL="0" indent="0" algn="just">
              <a:buNone/>
            </a:pPr>
            <a:r>
              <a:rPr lang="pt-BR" dirty="0">
                <a:solidFill>
                  <a:srgbClr val="0070C0"/>
                </a:solidFill>
              </a:rPr>
              <a:t>O governo português estimulava o casamento de indígenas e brancos. Os índios tinham características que atraiam e aproximava-o dos portugueses: a ociosidade, a indisciplina, gosto por atividades predatórias e não produtivas. Ajustando-se assim, o índio, de forma bem precisa, dos tradicionais padrões de vida das classes nobres. Os pretos e descendentes de pretos continuavam relegados ( </a:t>
            </a:r>
            <a:r>
              <a:rPr lang="pt-BR" dirty="0" err="1">
                <a:solidFill>
                  <a:srgbClr val="0070C0"/>
                </a:solidFill>
              </a:rPr>
              <a:t>pg</a:t>
            </a:r>
            <a:r>
              <a:rPr lang="pt-BR" dirty="0">
                <a:solidFill>
                  <a:srgbClr val="0070C0"/>
                </a:solidFill>
              </a:rPr>
              <a:t> 56).</a:t>
            </a:r>
          </a:p>
          <a:p>
            <a:pPr marL="0" indent="0">
              <a:buNone/>
            </a:pPr>
            <a:endParaRPr lang="pt-BR" dirty="0"/>
          </a:p>
        </p:txBody>
      </p:sp>
    </p:spTree>
    <p:extLst>
      <p:ext uri="{BB962C8B-B14F-4D97-AF65-F5344CB8AC3E}">
        <p14:creationId xmlns="" xmlns:p14="http://schemas.microsoft.com/office/powerpoint/2010/main" val="3815936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2400" dirty="0" smtClean="0">
                <a:solidFill>
                  <a:srgbClr val="FF0000"/>
                </a:solidFill>
              </a:rPr>
              <a:t>O </a:t>
            </a:r>
            <a:r>
              <a:rPr lang="pt-BR" sz="2400" dirty="0">
                <a:solidFill>
                  <a:srgbClr val="FF0000"/>
                </a:solidFill>
              </a:rPr>
              <a:t>estado de Pernambuco e a Conquista pela Cia das Índias Orientais.</a:t>
            </a:r>
          </a:p>
        </p:txBody>
      </p:sp>
      <p:sp>
        <p:nvSpPr>
          <p:cNvPr id="3" name="Espaço Reservado para Conteúdo 2"/>
          <p:cNvSpPr>
            <a:spLocks noGrp="1"/>
          </p:cNvSpPr>
          <p:nvPr>
            <p:ph idx="1"/>
          </p:nvPr>
        </p:nvSpPr>
        <p:spPr/>
        <p:txBody>
          <a:bodyPr>
            <a:normAutofit fontScale="77500" lnSpcReduction="20000"/>
          </a:bodyPr>
          <a:lstStyle/>
          <a:p>
            <a:pPr marL="0" indent="0">
              <a:buNone/>
            </a:pPr>
            <a:endParaRPr lang="pt-BR" dirty="0"/>
          </a:p>
          <a:p>
            <a:pPr marL="0" indent="0" algn="just">
              <a:buNone/>
            </a:pPr>
            <a:r>
              <a:rPr lang="pt-BR" dirty="0">
                <a:solidFill>
                  <a:srgbClr val="0070C0"/>
                </a:solidFill>
              </a:rPr>
              <a:t>Se faltava sutileza aos holandeses sobrava o empreendimento metódico e coordenado em capacidade de trabalho e em coesão social. Porém, este perfil de homem não era o mais adequado a este país em formação. Recrutados por aventureiro de toda espécie, de todos os países da Europa, </a:t>
            </a:r>
            <a:r>
              <a:rPr lang="pt-BR" dirty="0" smtClean="0">
                <a:solidFill>
                  <a:srgbClr val="0070C0"/>
                </a:solidFill>
              </a:rPr>
              <a:t>homens </a:t>
            </a:r>
            <a:r>
              <a:rPr lang="pt-BR" dirty="0">
                <a:solidFill>
                  <a:srgbClr val="0070C0"/>
                </a:solidFill>
              </a:rPr>
              <a:t>cansados de perseguições, sem lar, pequenos artesãos e </a:t>
            </a:r>
            <a:r>
              <a:rPr lang="pt-BR" dirty="0" smtClean="0">
                <a:solidFill>
                  <a:srgbClr val="0070C0"/>
                </a:solidFill>
              </a:rPr>
              <a:t>comerciantes vinham </a:t>
            </a:r>
            <a:r>
              <a:rPr lang="pt-BR" dirty="0">
                <a:solidFill>
                  <a:srgbClr val="0070C0"/>
                </a:solidFill>
              </a:rPr>
              <a:t>apenas em busca de fortunas impossíveis </a:t>
            </a:r>
            <a:r>
              <a:rPr lang="pt-BR" dirty="0" smtClean="0">
                <a:solidFill>
                  <a:srgbClr val="0070C0"/>
                </a:solidFill>
              </a:rPr>
              <a:t>se </a:t>
            </a:r>
            <a:r>
              <a:rPr lang="pt-BR" dirty="0">
                <a:solidFill>
                  <a:srgbClr val="0070C0"/>
                </a:solidFill>
              </a:rPr>
              <a:t>imaginar criar fortes raízes na terra. Esta População urbana e instável em busca de grandes fortunas se apinhava em Recife – estimulava de modo prematuro, a divisão clássica entre o engenho e a cidade, o senhor rural e o mascate.(MERCADOR AMBULANTE)</a:t>
            </a:r>
          </a:p>
          <a:p>
            <a:pPr marL="0" indent="0" algn="just">
              <a:buNone/>
            </a:pPr>
            <a:endParaRPr lang="pt-BR" dirty="0">
              <a:solidFill>
                <a:srgbClr val="0070C0"/>
              </a:solidFill>
            </a:endParaRPr>
          </a:p>
          <a:p>
            <a:pPr marL="0" indent="0">
              <a:buNone/>
            </a:pPr>
            <a:endParaRPr lang="pt-BR" dirty="0"/>
          </a:p>
          <a:p>
            <a:pPr marL="0" indent="0">
              <a:buNone/>
            </a:pPr>
            <a:endParaRPr lang="pt-BR" dirty="0"/>
          </a:p>
          <a:p>
            <a:pPr marL="0" indent="0">
              <a:buNone/>
            </a:pPr>
            <a:endParaRPr lang="pt-BR" dirty="0"/>
          </a:p>
        </p:txBody>
      </p:sp>
    </p:spTree>
    <p:extLst>
      <p:ext uri="{BB962C8B-B14F-4D97-AF65-F5344CB8AC3E}">
        <p14:creationId xmlns="" xmlns:p14="http://schemas.microsoft.com/office/powerpoint/2010/main" val="3834626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dirty="0"/>
              <a:t> </a:t>
            </a:r>
          </a:p>
          <a:p>
            <a:pPr algn="just"/>
            <a:r>
              <a:rPr lang="pt-BR" dirty="0">
                <a:solidFill>
                  <a:srgbClr val="0070C0"/>
                </a:solidFill>
              </a:rPr>
              <a:t>Fundaram zona urbana, com organismos políticos e administrativos, mas sem interação com a zona rural. Promoveram progresso urbano, ao passo que em todo o resto do Brasil as cidades continuavam simples e pobres, sempre dependentes dos domínios rurais. A metrópole pernambucana “vivia por si”, ostentavam palácios e seus parques opulentos abrigavam os exemplares mais variados da flora e fauna indígenas. Era uma NOVA HOLANDA no meio da miséria americana. Em 1641, a zona do porto de Recife constituía um verdadeiro “antro de perdição”. </a:t>
            </a:r>
          </a:p>
        </p:txBody>
      </p:sp>
    </p:spTree>
    <p:extLst>
      <p:ext uri="{BB962C8B-B14F-4D97-AF65-F5344CB8AC3E}">
        <p14:creationId xmlns="" xmlns:p14="http://schemas.microsoft.com/office/powerpoint/2010/main" val="4041243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r>
              <a:rPr lang="pt-BR" dirty="0" smtClean="0">
                <a:solidFill>
                  <a:srgbClr val="0070C0"/>
                </a:solidFill>
              </a:rPr>
              <a:t>A Nova </a:t>
            </a:r>
            <a:r>
              <a:rPr lang="pt-BR" dirty="0">
                <a:solidFill>
                  <a:srgbClr val="0070C0"/>
                </a:solidFill>
              </a:rPr>
              <a:t>Holanda exibia dois mundos distintos…</a:t>
            </a:r>
          </a:p>
          <a:p>
            <a:endParaRPr lang="pt-BR" dirty="0"/>
          </a:p>
          <a:p>
            <a:pPr marL="0" indent="0">
              <a:buNone/>
            </a:pPr>
            <a:endParaRPr lang="pt-BR" dirty="0"/>
          </a:p>
          <a:p>
            <a:pPr marL="0" indent="0" algn="just">
              <a:buNone/>
            </a:pPr>
            <a:r>
              <a:rPr lang="pt-BR" dirty="0">
                <a:solidFill>
                  <a:srgbClr val="0070C0"/>
                </a:solidFill>
              </a:rPr>
              <a:t>…a empresa colonial não ultrapassava os “</a:t>
            </a:r>
            <a:r>
              <a:rPr lang="pt-BR" dirty="0" smtClean="0">
                <a:solidFill>
                  <a:srgbClr val="0070C0"/>
                </a:solidFill>
              </a:rPr>
              <a:t>muros das </a:t>
            </a:r>
            <a:r>
              <a:rPr lang="pt-BR" dirty="0">
                <a:solidFill>
                  <a:srgbClr val="0070C0"/>
                </a:solidFill>
              </a:rPr>
              <a:t>cidades”, de forma que no interior havia </a:t>
            </a:r>
            <a:r>
              <a:rPr lang="pt-BR" dirty="0" smtClean="0">
                <a:solidFill>
                  <a:srgbClr val="0070C0"/>
                </a:solidFill>
              </a:rPr>
              <a:t>dura realidade </a:t>
            </a:r>
            <a:r>
              <a:rPr lang="pt-BR" dirty="0">
                <a:solidFill>
                  <a:srgbClr val="0070C0"/>
                </a:solidFill>
              </a:rPr>
              <a:t>econômica.</a:t>
            </a:r>
          </a:p>
          <a:p>
            <a:endParaRPr lang="pt-BR" dirty="0"/>
          </a:p>
          <a:p>
            <a:endParaRPr lang="pt-BR" dirty="0"/>
          </a:p>
        </p:txBody>
      </p:sp>
    </p:spTree>
    <p:extLst>
      <p:ext uri="{BB962C8B-B14F-4D97-AF65-F5344CB8AC3E}">
        <p14:creationId xmlns="" xmlns:p14="http://schemas.microsoft.com/office/powerpoint/2010/main" val="1708954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62500" lnSpcReduction="20000"/>
          </a:bodyPr>
          <a:lstStyle/>
          <a:p>
            <a:pPr algn="just"/>
            <a:r>
              <a:rPr lang="pt-BR" dirty="0">
                <a:solidFill>
                  <a:srgbClr val="0070C0"/>
                </a:solidFill>
              </a:rPr>
              <a:t>Portanto, a opulência do desenvolvimento urbano se </a:t>
            </a:r>
            <a:r>
              <a:rPr lang="pt-BR" dirty="0" smtClean="0">
                <a:solidFill>
                  <a:srgbClr val="0070C0"/>
                </a:solidFill>
              </a:rPr>
              <a:t>contrastava com a </a:t>
            </a:r>
            <a:r>
              <a:rPr lang="pt-BR" dirty="0">
                <a:solidFill>
                  <a:srgbClr val="0070C0"/>
                </a:solidFill>
              </a:rPr>
              <a:t>fragilidade econômica de Recife. (Pg63).</a:t>
            </a:r>
          </a:p>
          <a:p>
            <a:pPr algn="just"/>
            <a:endParaRPr lang="pt-BR" dirty="0">
              <a:solidFill>
                <a:srgbClr val="0070C0"/>
              </a:solidFill>
            </a:endParaRPr>
          </a:p>
          <a:p>
            <a:pPr algn="just"/>
            <a:r>
              <a:rPr lang="pt-BR" dirty="0">
                <a:solidFill>
                  <a:srgbClr val="0070C0"/>
                </a:solidFill>
              </a:rPr>
              <a:t>Os holandeses tinham por empenho fazer do Brasil uma extensão tropical da pátria </a:t>
            </a:r>
            <a:r>
              <a:rPr lang="pt-BR" dirty="0" smtClean="0">
                <a:solidFill>
                  <a:srgbClr val="0070C0"/>
                </a:solidFill>
              </a:rPr>
              <a:t>europeia. </a:t>
            </a:r>
            <a:endParaRPr lang="pt-BR" dirty="0">
              <a:solidFill>
                <a:srgbClr val="0070C0"/>
              </a:solidFill>
            </a:endParaRPr>
          </a:p>
          <a:p>
            <a:pPr algn="just"/>
            <a:r>
              <a:rPr lang="pt-BR" dirty="0">
                <a:solidFill>
                  <a:srgbClr val="0070C0"/>
                </a:solidFill>
              </a:rPr>
              <a:t>Os portugueses diferentes dos holandeses tiveram bom êxito porque não conseguiram manter suas diferenças com o mundo que vinha povoar. “Sua fraqueza foi sua força”. A população não abandonava a vida urbana para trabalhar nas lavouras de cana-de-açúcar. Em 1636, os membros do conselho político, alarmados com a perspectiva de ruína por estar em mãos portuguesas e, sobretudo, luso-brasileira as grandes fontes de riqueza da Nova Holanda buscaram como  </a:t>
            </a:r>
          </a:p>
          <a:p>
            <a:pPr algn="just"/>
            <a:r>
              <a:rPr lang="pt-BR" dirty="0">
                <a:solidFill>
                  <a:srgbClr val="0070C0"/>
                </a:solidFill>
              </a:rPr>
              <a:t>Solução...</a:t>
            </a:r>
          </a:p>
          <a:p>
            <a:pPr algn="just"/>
            <a:r>
              <a:rPr lang="pt-BR" dirty="0">
                <a:solidFill>
                  <a:srgbClr val="0070C0"/>
                </a:solidFill>
              </a:rPr>
              <a:t>…importar famílias da “mãe-pátria”, </a:t>
            </a:r>
            <a:r>
              <a:rPr lang="pt-BR" dirty="0" smtClean="0">
                <a:solidFill>
                  <a:srgbClr val="0070C0"/>
                </a:solidFill>
              </a:rPr>
              <a:t>protegendo-se contra </a:t>
            </a:r>
            <a:r>
              <a:rPr lang="pt-BR" dirty="0">
                <a:solidFill>
                  <a:srgbClr val="0070C0"/>
                </a:solidFill>
              </a:rPr>
              <a:t>futuras complicações.</a:t>
            </a:r>
          </a:p>
          <a:p>
            <a:endParaRPr lang="pt-BR" dirty="0"/>
          </a:p>
        </p:txBody>
      </p:sp>
    </p:spTree>
    <p:extLst>
      <p:ext uri="{BB962C8B-B14F-4D97-AF65-F5344CB8AC3E}">
        <p14:creationId xmlns="" xmlns:p14="http://schemas.microsoft.com/office/powerpoint/2010/main" val="3844501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O fracasso da experiência holandesa no Brasil pode ser explicado segundo Holanda, porque os europeus do Norte são incompatíveis com as regiões tropicais. Não se misturaram, ao contrário dos portugueses, que entraram em contato intimo e </a:t>
            </a:r>
            <a:r>
              <a:rPr lang="pt-BR" dirty="0" smtClean="0">
                <a:solidFill>
                  <a:srgbClr val="0070C0"/>
                </a:solidFill>
              </a:rPr>
              <a:t>frequente </a:t>
            </a:r>
            <a:r>
              <a:rPr lang="pt-BR" dirty="0">
                <a:solidFill>
                  <a:srgbClr val="0070C0"/>
                </a:solidFill>
              </a:rPr>
              <a:t>com a população de cor.</a:t>
            </a:r>
          </a:p>
        </p:txBody>
      </p:sp>
    </p:spTree>
    <p:extLst>
      <p:ext uri="{BB962C8B-B14F-4D97-AF65-F5344CB8AC3E}">
        <p14:creationId xmlns="" xmlns:p14="http://schemas.microsoft.com/office/powerpoint/2010/main" val="896395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85000" lnSpcReduction="20000"/>
          </a:bodyPr>
          <a:lstStyle/>
          <a:p>
            <a:pPr marL="0" indent="0">
              <a:buNone/>
            </a:pPr>
            <a:r>
              <a:rPr lang="pt-BR" dirty="0">
                <a:solidFill>
                  <a:srgbClr val="0070C0"/>
                </a:solidFill>
              </a:rPr>
              <a:t>“O indivíduo </a:t>
            </a:r>
            <a:r>
              <a:rPr lang="pt-BR" dirty="0">
                <a:solidFill>
                  <a:srgbClr val="FF0000"/>
                </a:solidFill>
              </a:rPr>
              <a:t>ISOLADO</a:t>
            </a:r>
            <a:r>
              <a:rPr lang="pt-BR" dirty="0">
                <a:solidFill>
                  <a:srgbClr val="0070C0"/>
                </a:solidFill>
              </a:rPr>
              <a:t> pode adaptar-se; </a:t>
            </a:r>
            <a:r>
              <a:rPr lang="pt-BR" dirty="0" smtClean="0">
                <a:solidFill>
                  <a:srgbClr val="0070C0"/>
                </a:solidFill>
              </a:rPr>
              <a:t>sua raça</a:t>
            </a:r>
            <a:r>
              <a:rPr lang="pt-BR" dirty="0">
                <a:solidFill>
                  <a:srgbClr val="FF0000"/>
                </a:solidFill>
              </a:rPr>
              <a:t>, NÃO</a:t>
            </a:r>
            <a:r>
              <a:rPr lang="pt-BR" dirty="0">
                <a:solidFill>
                  <a:srgbClr val="0070C0"/>
                </a:solidFill>
              </a:rPr>
              <a:t>”.</a:t>
            </a:r>
          </a:p>
          <a:p>
            <a:pPr marL="0" indent="0">
              <a:buNone/>
            </a:pPr>
            <a:r>
              <a:rPr lang="pt-BR" dirty="0">
                <a:solidFill>
                  <a:srgbClr val="0070C0"/>
                </a:solidFill>
              </a:rPr>
              <a:t> Apenas um ou outro saia da cidade e buscava ganhar a vida no plantio da </a:t>
            </a:r>
            <a:r>
              <a:rPr lang="pt-BR" dirty="0" smtClean="0">
                <a:solidFill>
                  <a:srgbClr val="0070C0"/>
                </a:solidFill>
              </a:rPr>
              <a:t>cana.</a:t>
            </a:r>
            <a:endParaRPr lang="pt-BR" dirty="0">
              <a:solidFill>
                <a:srgbClr val="0070C0"/>
              </a:solidFill>
            </a:endParaRPr>
          </a:p>
          <a:p>
            <a:pPr marL="0" indent="0">
              <a:buNone/>
            </a:pPr>
            <a:endParaRPr lang="pt-BR" dirty="0">
              <a:solidFill>
                <a:srgbClr val="0070C0"/>
              </a:solidFill>
            </a:endParaRPr>
          </a:p>
          <a:p>
            <a:pPr marL="0" indent="0">
              <a:buNone/>
            </a:pPr>
            <a:endParaRPr lang="pt-BR" dirty="0">
              <a:solidFill>
                <a:srgbClr val="0070C0"/>
              </a:solidFill>
            </a:endParaRPr>
          </a:p>
          <a:p>
            <a:pPr marL="0" indent="0">
              <a:buNone/>
            </a:pPr>
            <a:r>
              <a:rPr lang="pt-BR" dirty="0">
                <a:solidFill>
                  <a:srgbClr val="0070C0"/>
                </a:solidFill>
              </a:rPr>
              <a:t>Mais do que nenhum outro povo da Europa o </a:t>
            </a:r>
            <a:r>
              <a:rPr lang="pt-BR" dirty="0" smtClean="0">
                <a:solidFill>
                  <a:srgbClr val="0070C0"/>
                </a:solidFill>
              </a:rPr>
              <a:t>português: cedia </a:t>
            </a:r>
            <a:r>
              <a:rPr lang="pt-BR" dirty="0">
                <a:solidFill>
                  <a:srgbClr val="FF0000"/>
                </a:solidFill>
              </a:rPr>
              <a:t>com docilidade a costumes, seitas e  linguagem de indígenas e negros.</a:t>
            </a:r>
          </a:p>
          <a:p>
            <a:pPr marL="0" indent="0">
              <a:buNone/>
            </a:pPr>
            <a:endParaRPr lang="pt-BR" dirty="0">
              <a:solidFill>
                <a:srgbClr val="0070C0"/>
              </a:solidFill>
            </a:endParaRPr>
          </a:p>
          <a:p>
            <a:pPr marL="0" indent="0">
              <a:buNone/>
            </a:pPr>
            <a:r>
              <a:rPr lang="pt-BR" dirty="0">
                <a:solidFill>
                  <a:srgbClr val="FF0000"/>
                </a:solidFill>
              </a:rPr>
              <a:t>“Americanizava-se e africanizava-se </a:t>
            </a:r>
            <a:r>
              <a:rPr lang="pt-BR" dirty="0" smtClean="0">
                <a:solidFill>
                  <a:srgbClr val="FF0000"/>
                </a:solidFill>
              </a:rPr>
              <a:t>conforme fosse </a:t>
            </a:r>
            <a:r>
              <a:rPr lang="pt-BR" dirty="0">
                <a:solidFill>
                  <a:srgbClr val="FF0000"/>
                </a:solidFill>
              </a:rPr>
              <a:t>necessário.” </a:t>
            </a:r>
          </a:p>
          <a:p>
            <a:pPr marL="0" indent="0">
              <a:buNone/>
            </a:pPr>
            <a:endParaRPr lang="pt-BR" dirty="0"/>
          </a:p>
        </p:txBody>
      </p:sp>
    </p:spTree>
    <p:extLst>
      <p:ext uri="{BB962C8B-B14F-4D97-AF65-F5344CB8AC3E}">
        <p14:creationId xmlns="" xmlns:p14="http://schemas.microsoft.com/office/powerpoint/2010/main" val="3549748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77500" lnSpcReduction="20000"/>
          </a:bodyPr>
          <a:lstStyle/>
          <a:p>
            <a:pPr algn="just"/>
            <a:r>
              <a:rPr lang="pt-BR" dirty="0">
                <a:solidFill>
                  <a:srgbClr val="0070C0"/>
                </a:solidFill>
              </a:rPr>
              <a:t>Características da sociedade e da economia nos últimos 20 anos que antecederam à República</a:t>
            </a:r>
          </a:p>
          <a:p>
            <a:pPr algn="just"/>
            <a:endParaRPr lang="pt-BR" dirty="0">
              <a:solidFill>
                <a:srgbClr val="0070C0"/>
              </a:solidFill>
            </a:endParaRPr>
          </a:p>
          <a:p>
            <a:pPr algn="just"/>
            <a:r>
              <a:rPr lang="pt-BR" dirty="0">
                <a:solidFill>
                  <a:srgbClr val="0070C0"/>
                </a:solidFill>
              </a:rPr>
              <a:t>-Não existiu a instauração de uma civilização agrícola, mas sim de costumes rurais.</a:t>
            </a:r>
          </a:p>
          <a:p>
            <a:pPr algn="just"/>
            <a:r>
              <a:rPr lang="pt-BR" dirty="0">
                <a:solidFill>
                  <a:srgbClr val="0070C0"/>
                </a:solidFill>
              </a:rPr>
              <a:t>-Monopólio da política e influência nas instituições.(senhor de engenho e seus filhos, ou seja, o fazendeiro e seu filhos)</a:t>
            </a:r>
          </a:p>
          <a:p>
            <a:pPr algn="just"/>
            <a:r>
              <a:rPr lang="pt-BR" dirty="0">
                <a:solidFill>
                  <a:srgbClr val="0070C0"/>
                </a:solidFill>
              </a:rPr>
              <a:t>-Início da ruptura de situação tradicional, prestígio de classe e trabalho escravo. Começa a delinear um rompimento com o tipo de estrutura social existente)</a:t>
            </a:r>
          </a:p>
          <a:p>
            <a:pPr algn="just"/>
            <a:r>
              <a:rPr lang="pt-BR" dirty="0">
                <a:solidFill>
                  <a:srgbClr val="0070C0"/>
                </a:solidFill>
              </a:rPr>
              <a:t>-Criação e expansão do crédito bancário – incentivo à iniciativa particular.</a:t>
            </a:r>
          </a:p>
          <a:p>
            <a:pPr marL="0" indent="0" algn="just">
              <a:buNone/>
            </a:pPr>
            <a:endParaRPr lang="pt-BR" dirty="0">
              <a:solidFill>
                <a:srgbClr val="0070C0"/>
              </a:solidFill>
            </a:endParaRPr>
          </a:p>
          <a:p>
            <a:endParaRPr lang="pt-BR" dirty="0"/>
          </a:p>
        </p:txBody>
      </p:sp>
    </p:spTree>
    <p:extLst>
      <p:ext uri="{BB962C8B-B14F-4D97-AF65-F5344CB8AC3E}">
        <p14:creationId xmlns="" xmlns:p14="http://schemas.microsoft.com/office/powerpoint/2010/main" val="3810720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lnSpcReduction="10000"/>
          </a:bodyPr>
          <a:lstStyle/>
          <a:p>
            <a:pPr algn="just"/>
            <a:r>
              <a:rPr lang="pt-BR" dirty="0">
                <a:solidFill>
                  <a:srgbClr val="0070C0"/>
                </a:solidFill>
              </a:rPr>
              <a:t>Surgimento de duas mentalidades antagônicas:  </a:t>
            </a:r>
          </a:p>
          <a:p>
            <a:pPr algn="just"/>
            <a:endParaRPr lang="pt-BR" dirty="0">
              <a:solidFill>
                <a:srgbClr val="0070C0"/>
              </a:solidFill>
            </a:endParaRPr>
          </a:p>
          <a:p>
            <a:pPr algn="just"/>
            <a:r>
              <a:rPr lang="pt-BR" dirty="0">
                <a:solidFill>
                  <a:srgbClr val="FF0000"/>
                </a:solidFill>
              </a:rPr>
              <a:t>1 - Favorável: enriquecimento abrupto e ascensão social.</a:t>
            </a:r>
          </a:p>
          <a:p>
            <a:pPr marL="0" indent="0" algn="just">
              <a:buNone/>
            </a:pPr>
            <a:endParaRPr lang="pt-BR" dirty="0">
              <a:solidFill>
                <a:srgbClr val="FF0000"/>
              </a:solidFill>
            </a:endParaRPr>
          </a:p>
          <a:p>
            <a:pPr algn="just"/>
            <a:r>
              <a:rPr lang="pt-BR" dirty="0">
                <a:solidFill>
                  <a:srgbClr val="FF0000"/>
                </a:solidFill>
              </a:rPr>
              <a:t>2- Contrário: indivíduos atingidos duramente pelo fim do tráfico, e nostálgicos de um Brasil rural e patriarcal.</a:t>
            </a:r>
          </a:p>
          <a:p>
            <a:endParaRPr lang="pt-BR" dirty="0"/>
          </a:p>
        </p:txBody>
      </p:sp>
    </p:spTree>
    <p:extLst>
      <p:ext uri="{BB962C8B-B14F-4D97-AF65-F5344CB8AC3E}">
        <p14:creationId xmlns="" xmlns:p14="http://schemas.microsoft.com/office/powerpoint/2010/main" val="385978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dirty="0" smtClean="0">
              <a:solidFill>
                <a:srgbClr val="0070C0"/>
              </a:solidFill>
            </a:endParaRPr>
          </a:p>
          <a:p>
            <a:pPr marL="0" indent="0" algn="just">
              <a:buNone/>
            </a:pPr>
            <a:r>
              <a:rPr lang="pt-BR" dirty="0" smtClean="0">
                <a:solidFill>
                  <a:srgbClr val="0070C0"/>
                </a:solidFill>
              </a:rPr>
              <a:t>“</a:t>
            </a:r>
            <a:r>
              <a:rPr lang="pt-BR" dirty="0">
                <a:solidFill>
                  <a:srgbClr val="0070C0"/>
                </a:solidFill>
              </a:rPr>
              <a:t>O surgimento de tais conflitos demonstra a imaturidade de um Brasil escravocrata para transformações que lhe alterassem profundamente </a:t>
            </a:r>
            <a:r>
              <a:rPr lang="pt-BR" dirty="0" smtClean="0">
                <a:solidFill>
                  <a:srgbClr val="0070C0"/>
                </a:solidFill>
              </a:rPr>
              <a:t>a fisionomia</a:t>
            </a:r>
            <a:r>
              <a:rPr lang="pt-BR" dirty="0">
                <a:solidFill>
                  <a:srgbClr val="0070C0"/>
                </a:solidFill>
              </a:rPr>
              <a:t>.”</a:t>
            </a:r>
          </a:p>
          <a:p>
            <a:pPr marL="0" indent="0">
              <a:buNone/>
            </a:pPr>
            <a:endParaRPr lang="pt-BR" dirty="0"/>
          </a:p>
        </p:txBody>
      </p:sp>
    </p:spTree>
    <p:extLst>
      <p:ext uri="{BB962C8B-B14F-4D97-AF65-F5344CB8AC3E}">
        <p14:creationId xmlns="" xmlns:p14="http://schemas.microsoft.com/office/powerpoint/2010/main" val="3819103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a:p>
        </p:txBody>
      </p:sp>
      <p:sp>
        <p:nvSpPr>
          <p:cNvPr id="4" name="Retângulo 3"/>
          <p:cNvSpPr/>
          <p:nvPr/>
        </p:nvSpPr>
        <p:spPr>
          <a:xfrm>
            <a:off x="2286000" y="2967335"/>
            <a:ext cx="4572000" cy="1323439"/>
          </a:xfrm>
          <a:prstGeom prst="rect">
            <a:avLst/>
          </a:prstGeom>
        </p:spPr>
        <p:txBody>
          <a:bodyPr>
            <a:spAutoFit/>
          </a:bodyPr>
          <a:lstStyle/>
          <a:p>
            <a:pPr algn="just"/>
            <a:r>
              <a:rPr lang="pt-BR" sz="2000" dirty="0">
                <a:solidFill>
                  <a:srgbClr val="0070C0"/>
                </a:solidFill>
              </a:rPr>
              <a:t>“Como esperar transformações profundas em um país onde eram mantidas as tradições da situação que se pretendia ultrapassar?”</a:t>
            </a:r>
          </a:p>
        </p:txBody>
      </p:sp>
    </p:spTree>
    <p:extLst>
      <p:ext uri="{BB962C8B-B14F-4D97-AF65-F5344CB8AC3E}">
        <p14:creationId xmlns="" xmlns:p14="http://schemas.microsoft.com/office/powerpoint/2010/main" val="2131704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Até os últimos anos da monarquia eram ainda os fazendeiros – escravocratas e seus filhos – quem monopolizava a política elegendo-se ou fazendo eleger seus candidatos, dominando os parlamentos, os ministérios, em geral, todas as posições de mando e fundando a estabilidade das instituições nesse incontestado domínio. de Patriciado Rural -&gt; Herança política</a:t>
            </a:r>
          </a:p>
        </p:txBody>
      </p:sp>
    </p:spTree>
    <p:extLst>
      <p:ext uri="{BB962C8B-B14F-4D97-AF65-F5344CB8AC3E}">
        <p14:creationId xmlns="" xmlns:p14="http://schemas.microsoft.com/office/powerpoint/2010/main" val="2224732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85000" lnSpcReduction="20000"/>
          </a:bodyPr>
          <a:lstStyle/>
          <a:p>
            <a:pPr marL="0" indent="0">
              <a:buNone/>
            </a:pPr>
            <a:endParaRPr lang="pt-BR" dirty="0"/>
          </a:p>
          <a:p>
            <a:pPr marL="0" indent="0" algn="just">
              <a:buNone/>
            </a:pPr>
            <a:r>
              <a:rPr lang="pt-BR" dirty="0">
                <a:solidFill>
                  <a:srgbClr val="0070C0"/>
                </a:solidFill>
              </a:rPr>
              <a:t>A Criação do princípio de facções era constituída a semelhança das famílias, precisamente das famílias de estilo patriarcal, onde os vínculos biológicos e afetivos que unem ao chefe os descendentes, colaterais e afins, além dos agregados. Formando-se, assim, como um todo indivisível, cujos membros se acham associados, uns aos outros, por sentimentos e deveres nunca por interesses ou </a:t>
            </a:r>
            <a:r>
              <a:rPr lang="pt-BR" dirty="0" smtClean="0">
                <a:solidFill>
                  <a:srgbClr val="0070C0"/>
                </a:solidFill>
              </a:rPr>
              <a:t>ideias</a:t>
            </a:r>
            <a:r>
              <a:rPr lang="pt-BR" dirty="0">
                <a:solidFill>
                  <a:srgbClr val="0070C0"/>
                </a:solidFill>
              </a:rPr>
              <a:t>. A máquina política era comentada pelos estrangeiros da seguinte forma: “vigora quase universal a </a:t>
            </a:r>
            <a:r>
              <a:rPr lang="pt-BR" dirty="0" smtClean="0">
                <a:solidFill>
                  <a:srgbClr val="0070C0"/>
                </a:solidFill>
              </a:rPr>
              <a:t>ideia </a:t>
            </a:r>
            <a:r>
              <a:rPr lang="pt-BR" dirty="0">
                <a:solidFill>
                  <a:srgbClr val="0070C0"/>
                </a:solidFill>
              </a:rPr>
              <a:t>que é desonrosa  a mudança de partido político. Ou seja, quem abandona seu partido é estigmatizado como sendo </a:t>
            </a:r>
            <a:r>
              <a:rPr lang="pt-BR" dirty="0" smtClean="0">
                <a:solidFill>
                  <a:srgbClr val="0070C0"/>
                </a:solidFill>
              </a:rPr>
              <a:t>traidor”.</a:t>
            </a:r>
            <a:r>
              <a:rPr lang="pt-BR" dirty="0" smtClean="0"/>
              <a:t> </a:t>
            </a:r>
            <a:endParaRPr lang="pt-BR" dirty="0"/>
          </a:p>
          <a:p>
            <a:pPr marL="0" indent="0">
              <a:buNone/>
            </a:pPr>
            <a:endParaRPr lang="pt-BR" dirty="0"/>
          </a:p>
        </p:txBody>
      </p:sp>
    </p:spTree>
    <p:extLst>
      <p:ext uri="{BB962C8B-B14F-4D97-AF65-F5344CB8AC3E}">
        <p14:creationId xmlns="" xmlns:p14="http://schemas.microsoft.com/office/powerpoint/2010/main" val="3704650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algn="just"/>
            <a:r>
              <a:rPr lang="pt-BR" dirty="0">
                <a:solidFill>
                  <a:srgbClr val="0070C0"/>
                </a:solidFill>
              </a:rPr>
              <a:t>“Esse espírito de fidelidade é bom em si, mas mau em sua aplicação. Um homem não age bem quando deserta-se de um amigo, parente ou causa nobre; mas não age necessariamente mal quando se deserta de um partido político: às vezes o mal está em apegar-se a ele.”</a:t>
            </a:r>
          </a:p>
        </p:txBody>
      </p:sp>
    </p:spTree>
    <p:extLst>
      <p:ext uri="{BB962C8B-B14F-4D97-AF65-F5344CB8AC3E}">
        <p14:creationId xmlns="" xmlns:p14="http://schemas.microsoft.com/office/powerpoint/2010/main" val="3760393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a:p>
        </p:txBody>
      </p:sp>
      <p:sp>
        <p:nvSpPr>
          <p:cNvPr id="4" name="Retângulo 3"/>
          <p:cNvSpPr/>
          <p:nvPr/>
        </p:nvSpPr>
        <p:spPr>
          <a:xfrm>
            <a:off x="2286000" y="3105835"/>
            <a:ext cx="4572000" cy="646331"/>
          </a:xfrm>
          <a:prstGeom prst="rect">
            <a:avLst/>
          </a:prstGeom>
        </p:spPr>
        <p:txBody>
          <a:bodyPr>
            <a:spAutoFit/>
          </a:bodyPr>
          <a:lstStyle/>
          <a:p>
            <a:r>
              <a:rPr lang="pt-BR" dirty="0">
                <a:solidFill>
                  <a:srgbClr val="0070C0"/>
                </a:solidFill>
              </a:rPr>
              <a:t> PRECISA-SE ESTAR ABERTO ÁS MUDANÇAS OU AS COISAS PODEM NÃO MUDAR NUNCA</a:t>
            </a:r>
          </a:p>
        </p:txBody>
      </p:sp>
    </p:spTree>
    <p:extLst>
      <p:ext uri="{BB962C8B-B14F-4D97-AF65-F5344CB8AC3E}">
        <p14:creationId xmlns="" xmlns:p14="http://schemas.microsoft.com/office/powerpoint/2010/main" val="2211976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No domínio rural, a autoridade do senhor de terras não era replicada em nenhuma hipótese. Tudo se fazia consoante sua vontade, muitas vezes caprichosa e despótica. </a:t>
            </a:r>
            <a:r>
              <a:rPr lang="pt-BR" dirty="0" err="1">
                <a:solidFill>
                  <a:srgbClr val="0070C0"/>
                </a:solidFill>
              </a:rPr>
              <a:t>Pg</a:t>
            </a:r>
            <a:r>
              <a:rPr lang="pt-BR" dirty="0">
                <a:solidFill>
                  <a:srgbClr val="0070C0"/>
                </a:solidFill>
              </a:rPr>
              <a:t> 80</a:t>
            </a:r>
          </a:p>
          <a:p>
            <a:pPr marL="0" indent="0" algn="just">
              <a:buNone/>
            </a:pPr>
            <a:endParaRPr lang="pt-BR" dirty="0">
              <a:solidFill>
                <a:srgbClr val="0070C0"/>
              </a:solidFill>
            </a:endParaRPr>
          </a:p>
          <a:p>
            <a:pPr marL="0" indent="0" algn="just">
              <a:buNone/>
            </a:pPr>
            <a:r>
              <a:rPr lang="pt-BR" dirty="0">
                <a:solidFill>
                  <a:srgbClr val="0070C0"/>
                </a:solidFill>
              </a:rPr>
              <a:t>A esfera da vida doméstica apresenta maior reflexo da força e princípio de autoritarismo – o privado refletia-se no público. Pg. 82</a:t>
            </a:r>
          </a:p>
          <a:p>
            <a:pPr marL="0" indent="0">
              <a:buNone/>
            </a:pPr>
            <a:endParaRPr lang="pt-BR" dirty="0"/>
          </a:p>
        </p:txBody>
      </p:sp>
    </p:spTree>
    <p:extLst>
      <p:ext uri="{BB962C8B-B14F-4D97-AF65-F5344CB8AC3E}">
        <p14:creationId xmlns="" xmlns:p14="http://schemas.microsoft.com/office/powerpoint/2010/main" val="3622520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“A família patriarcal fornece o grande modelo por onde se vão calçar, na vida política, as relações entre governantes e governados (...). Uma lei moral inflexível, superior a todos os cálculos e vontades dos homens, pode regular o corpo social e deve ser rigorosamente respeitada e cumprida.”</a:t>
            </a:r>
          </a:p>
          <a:p>
            <a:pPr marL="0" indent="0">
              <a:buNone/>
            </a:pPr>
            <a:endParaRPr lang="pt-BR" dirty="0"/>
          </a:p>
          <a:p>
            <a:pPr marL="0" indent="0">
              <a:buNone/>
            </a:pPr>
            <a:endParaRPr lang="pt-BR" dirty="0"/>
          </a:p>
        </p:txBody>
      </p:sp>
    </p:spTree>
    <p:extLst>
      <p:ext uri="{BB962C8B-B14F-4D97-AF65-F5344CB8AC3E}">
        <p14:creationId xmlns="" xmlns:p14="http://schemas.microsoft.com/office/powerpoint/2010/main" val="8396004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Todos estes fatores mostram como a nossa vida política tinha traçado certas condições específicas geradas pela colonização portuguesa. Um dos efeitos da Improvisação quase forçada da burguesia </a:t>
            </a:r>
            <a:r>
              <a:rPr lang="pt-BR" dirty="0" smtClean="0">
                <a:solidFill>
                  <a:srgbClr val="0070C0"/>
                </a:solidFill>
              </a:rPr>
              <a:t>nacional no </a:t>
            </a:r>
            <a:r>
              <a:rPr lang="pt-BR" dirty="0">
                <a:solidFill>
                  <a:srgbClr val="0070C0"/>
                </a:solidFill>
              </a:rPr>
              <a:t>Brasil está em que certas atitudes peculiares, até então, ao patriciado rural logo se tornou comum a todas as classes como norma e ideal de conduta ( AS COISAS </a:t>
            </a:r>
            <a:r>
              <a:rPr lang="pt-BR" dirty="0" smtClean="0">
                <a:solidFill>
                  <a:srgbClr val="0070C0"/>
                </a:solidFill>
              </a:rPr>
              <a:t>SÃO </a:t>
            </a:r>
            <a:r>
              <a:rPr lang="pt-BR" dirty="0">
                <a:solidFill>
                  <a:srgbClr val="0070C0"/>
                </a:solidFill>
              </a:rPr>
              <a:t>COMO DEVEM SER)</a:t>
            </a:r>
          </a:p>
          <a:p>
            <a:pPr marL="0" indent="0">
              <a:buNone/>
            </a:pPr>
            <a:endParaRPr lang="pt-BR" dirty="0"/>
          </a:p>
          <a:p>
            <a:pPr marL="0" indent="0">
              <a:buNone/>
            </a:pPr>
            <a:endParaRPr lang="pt-BR" dirty="0"/>
          </a:p>
        </p:txBody>
      </p:sp>
    </p:spTree>
    <p:extLst>
      <p:ext uri="{BB962C8B-B14F-4D97-AF65-F5344CB8AC3E}">
        <p14:creationId xmlns="" xmlns:p14="http://schemas.microsoft.com/office/powerpoint/2010/main" val="2949941170"/>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TotalTime>
  <Words>2307</Words>
  <Application>Microsoft Office PowerPoint</Application>
  <PresentationFormat>Apresentação na tela (4:3)</PresentationFormat>
  <Paragraphs>163</Paragraphs>
  <Slides>45</Slides>
  <Notes>0</Notes>
  <HiddenSlides>0</HiddenSlides>
  <MMClips>0</MMClips>
  <ScaleCrop>false</ScaleCrop>
  <HeadingPairs>
    <vt:vector size="4" baseType="variant">
      <vt:variant>
        <vt:lpstr>Tema</vt:lpstr>
      </vt:variant>
      <vt:variant>
        <vt:i4>1</vt:i4>
      </vt:variant>
      <vt:variant>
        <vt:lpstr>Títulos de slides</vt:lpstr>
      </vt:variant>
      <vt:variant>
        <vt:i4>45</vt:i4>
      </vt:variant>
    </vt:vector>
  </HeadingPairs>
  <TitlesOfParts>
    <vt:vector size="46" baseType="lpstr">
      <vt:lpstr>Tema do Office</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Principais características do português e do espanhol</vt:lpstr>
      <vt:lpstr>Raízes do Brasil</vt:lpstr>
      <vt:lpstr>Raízes do Brasil</vt:lpstr>
      <vt:lpstr>O estado de Pernambuco e a Conquista pela Cia das Índias Orientais.</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Raízes do brasil</dc:title>
  <dc:creator>usuario</dc:creator>
  <cp:lastModifiedBy>Diretor</cp:lastModifiedBy>
  <cp:revision>19</cp:revision>
  <dcterms:created xsi:type="dcterms:W3CDTF">2015-05-10T21:05:01Z</dcterms:created>
  <dcterms:modified xsi:type="dcterms:W3CDTF">2015-05-11T15:15:09Z</dcterms:modified>
</cp:coreProperties>
</file>