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97F9B-4CA0-4F1E-9A1B-8B58038AD3A2}" type="datetimeFigureOut">
              <a:rPr lang="pt-BR" smtClean="0"/>
              <a:pPr/>
              <a:t>13/05/2013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15395-EC98-4EF8-96B7-2EA93381A7F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101376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97F9B-4CA0-4F1E-9A1B-8B58038AD3A2}" type="datetimeFigureOut">
              <a:rPr lang="pt-BR" smtClean="0"/>
              <a:pPr/>
              <a:t>13/05/2013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15395-EC98-4EF8-96B7-2EA93381A7F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899820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97F9B-4CA0-4F1E-9A1B-8B58038AD3A2}" type="datetimeFigureOut">
              <a:rPr lang="pt-BR" smtClean="0"/>
              <a:pPr/>
              <a:t>13/05/2013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15395-EC98-4EF8-96B7-2EA93381A7F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773468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97F9B-4CA0-4F1E-9A1B-8B58038AD3A2}" type="datetimeFigureOut">
              <a:rPr lang="pt-BR" smtClean="0"/>
              <a:pPr/>
              <a:t>13/05/2013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15395-EC98-4EF8-96B7-2EA93381A7F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325998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97F9B-4CA0-4F1E-9A1B-8B58038AD3A2}" type="datetimeFigureOut">
              <a:rPr lang="pt-BR" smtClean="0"/>
              <a:pPr/>
              <a:t>13/05/2013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15395-EC98-4EF8-96B7-2EA93381A7F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33248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97F9B-4CA0-4F1E-9A1B-8B58038AD3A2}" type="datetimeFigureOut">
              <a:rPr lang="pt-BR" smtClean="0"/>
              <a:pPr/>
              <a:t>13/05/2013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15395-EC98-4EF8-96B7-2EA93381A7F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92046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97F9B-4CA0-4F1E-9A1B-8B58038AD3A2}" type="datetimeFigureOut">
              <a:rPr lang="pt-BR" smtClean="0"/>
              <a:pPr/>
              <a:t>13/05/2013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15395-EC98-4EF8-96B7-2EA93381A7F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517270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97F9B-4CA0-4F1E-9A1B-8B58038AD3A2}" type="datetimeFigureOut">
              <a:rPr lang="pt-BR" smtClean="0"/>
              <a:pPr/>
              <a:t>13/05/2013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15395-EC98-4EF8-96B7-2EA93381A7F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564706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97F9B-4CA0-4F1E-9A1B-8B58038AD3A2}" type="datetimeFigureOut">
              <a:rPr lang="pt-BR" smtClean="0"/>
              <a:pPr/>
              <a:t>13/05/2013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15395-EC98-4EF8-96B7-2EA93381A7F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395736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97F9B-4CA0-4F1E-9A1B-8B58038AD3A2}" type="datetimeFigureOut">
              <a:rPr lang="pt-BR" smtClean="0"/>
              <a:pPr/>
              <a:t>13/05/2013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15395-EC98-4EF8-96B7-2EA93381A7F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006792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97F9B-4CA0-4F1E-9A1B-8B58038AD3A2}" type="datetimeFigureOut">
              <a:rPr lang="pt-BR" smtClean="0"/>
              <a:pPr/>
              <a:t>13/05/2013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15395-EC98-4EF8-96B7-2EA93381A7F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60046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97F9B-4CA0-4F1E-9A1B-8B58038AD3A2}" type="datetimeFigureOut">
              <a:rPr lang="pt-BR" smtClean="0"/>
              <a:pPr/>
              <a:t>13/05/2013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15395-EC98-4EF8-96B7-2EA93381A7F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41367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O trabalho do setor de Imprensa do CO-RIO nos Jogos resume-se em duas áreas:</a:t>
            </a:r>
          </a:p>
          <a:p>
            <a:endParaRPr lang="pt-BR" dirty="0" smtClean="0"/>
          </a:p>
          <a:p>
            <a:pPr>
              <a:buFont typeface="Wingdings" pitchFamily="2" charset="2"/>
              <a:buChar char="ü"/>
            </a:pPr>
            <a:r>
              <a:rPr lang="pt-BR" dirty="0" smtClean="0"/>
              <a:t>Atendimento à Imprensa </a:t>
            </a:r>
          </a:p>
          <a:p>
            <a:pPr>
              <a:buFont typeface="Wingdings" pitchFamily="2" charset="2"/>
              <a:buChar char="ü"/>
            </a:pPr>
            <a:endParaRPr lang="pt-BR" dirty="0" smtClean="0"/>
          </a:p>
          <a:p>
            <a:pPr>
              <a:buNone/>
            </a:pPr>
            <a:endParaRPr lang="pt-BR" dirty="0" smtClean="0"/>
          </a:p>
          <a:p>
            <a:pPr>
              <a:buFont typeface="Wingdings" pitchFamily="2" charset="2"/>
              <a:buChar char="ü"/>
            </a:pPr>
            <a:r>
              <a:rPr lang="pt-BR" dirty="0" smtClean="0"/>
              <a:t>Operações de Imprensa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485402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609600" indent="-609600">
              <a:buNone/>
            </a:pPr>
            <a:r>
              <a:rPr lang="pt-BR" sz="2800" dirty="0" smtClean="0"/>
              <a:t>Meta: prover condições satisfatórias de trabalho para os 1.500 jornalistas credenciados </a:t>
            </a:r>
          </a:p>
          <a:p>
            <a:pPr marL="990600" lvl="1" indent="-533400">
              <a:buFont typeface="Wingdings" pitchFamily="2" charset="2"/>
              <a:buChar char="ü"/>
            </a:pPr>
            <a:endParaRPr lang="pt-BR" dirty="0" smtClean="0"/>
          </a:p>
          <a:p>
            <a:pPr marL="990600" lvl="1" indent="-533400">
              <a:buFont typeface="Wingdings" pitchFamily="2" charset="2"/>
              <a:buChar char="ü"/>
            </a:pPr>
            <a:r>
              <a:rPr lang="pt-BR" dirty="0" smtClean="0"/>
              <a:t>Rádios e TVs não-detentoras de direitos de transmissão</a:t>
            </a:r>
          </a:p>
          <a:p>
            <a:pPr marL="990600" lvl="1" indent="-533400">
              <a:buNone/>
            </a:pPr>
            <a:endParaRPr lang="pt-BR" dirty="0" smtClean="0"/>
          </a:p>
          <a:p>
            <a:pPr marL="990600" lvl="1" indent="-533400">
              <a:buFont typeface="Wingdings" pitchFamily="2" charset="2"/>
              <a:buChar char="ü"/>
            </a:pPr>
            <a:r>
              <a:rPr lang="pt-BR" dirty="0" smtClean="0"/>
              <a:t>Jornalistas credenciados da Imprensa escrita (jornais, revistas, agências de notícias e sites) 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pt-BR" sz="2800" dirty="0" smtClean="0"/>
              <a:t> O que Operações de Imprensa entregará nos Jogos:</a:t>
            </a:r>
          </a:p>
          <a:p>
            <a:pPr marL="609600" indent="-609600">
              <a:lnSpc>
                <a:spcPct val="80000"/>
              </a:lnSpc>
              <a:buNone/>
            </a:pPr>
            <a:endParaRPr lang="pt-BR" sz="2800" dirty="0" smtClean="0"/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ü"/>
            </a:pPr>
            <a:r>
              <a:rPr lang="pt-BR" sz="2800" dirty="0" smtClean="0"/>
              <a:t>Gerenciamento do Centro Principal de Imprensa (MPC) e dos </a:t>
            </a:r>
            <a:r>
              <a:rPr lang="pt-BR" sz="2800" dirty="0" err="1" smtClean="0"/>
              <a:t>Subcentros</a:t>
            </a:r>
            <a:r>
              <a:rPr lang="pt-BR" sz="2800" dirty="0" smtClean="0"/>
              <a:t> de Imprensa </a:t>
            </a:r>
          </a:p>
          <a:p>
            <a:pPr marL="609600" indent="-609600">
              <a:lnSpc>
                <a:spcPct val="80000"/>
              </a:lnSpc>
              <a:buNone/>
            </a:pPr>
            <a:endParaRPr lang="pt-BR" sz="2800" dirty="0" smtClean="0"/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ü"/>
            </a:pPr>
            <a:r>
              <a:rPr lang="pt-BR" sz="2800" dirty="0" smtClean="0"/>
              <a:t>Produção de conteúdo e gerenciamento do Serviço de Notícias dos Jogos, que abastecerá o INFO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ü"/>
            </a:pPr>
            <a:endParaRPr lang="pt-BR" sz="2800" dirty="0" smtClean="0"/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ü"/>
            </a:pPr>
            <a:r>
              <a:rPr lang="pt-BR" sz="2800" dirty="0" smtClean="0"/>
              <a:t>Supervisão dos Serviços para Imprensa</a:t>
            </a:r>
            <a:endParaRPr lang="pt-BR" dirty="0" smtClean="0"/>
          </a:p>
          <a:p>
            <a:pPr marL="990600" lvl="1" indent="-533400">
              <a:buNone/>
            </a:pPr>
            <a:r>
              <a:rPr lang="pt-BR" dirty="0" smtClean="0"/>
              <a:t>  </a:t>
            </a:r>
          </a:p>
          <a:p>
            <a:pPr>
              <a:buNone/>
            </a:pPr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609495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80000"/>
              </a:lnSpc>
              <a:buNone/>
            </a:pPr>
            <a:r>
              <a:rPr lang="pt-BR" dirty="0" smtClean="0"/>
              <a:t> O que Operações de Imprensa </a:t>
            </a:r>
            <a:r>
              <a:rPr lang="pt-BR" dirty="0" smtClean="0">
                <a:solidFill>
                  <a:srgbClr val="FF0000"/>
                </a:solidFill>
              </a:rPr>
              <a:t>NÃO</a:t>
            </a:r>
            <a:r>
              <a:rPr lang="pt-BR" dirty="0" smtClean="0"/>
              <a:t> entregará nos Jogos?</a:t>
            </a:r>
          </a:p>
          <a:p>
            <a:pPr>
              <a:lnSpc>
                <a:spcPct val="80000"/>
              </a:lnSpc>
              <a:buNone/>
            </a:pPr>
            <a:endParaRPr lang="pt-BR" dirty="0" smtClean="0"/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r>
              <a:rPr lang="pt-BR" dirty="0" smtClean="0"/>
              <a:t>Gerenciamento do Centro Internacional de Broadcasting (IBC)</a:t>
            </a:r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endParaRPr lang="pt-BR" dirty="0" smtClean="0"/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r>
              <a:rPr lang="pt-BR" dirty="0" smtClean="0"/>
              <a:t>Assessoria de Imprensa </a:t>
            </a:r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endParaRPr lang="pt-BR" dirty="0" smtClean="0"/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r>
              <a:rPr lang="pt-BR" dirty="0" smtClean="0"/>
              <a:t>Assessoria de Imprensa da delegação brasileira nos Jogos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pt-BR" dirty="0" smtClean="0"/>
              <a:t>Serviços que serão oferecidos aos jornalistas:</a:t>
            </a:r>
          </a:p>
          <a:p>
            <a:pPr marL="609600" indent="-609600">
              <a:lnSpc>
                <a:spcPct val="80000"/>
              </a:lnSpc>
              <a:buNone/>
            </a:pPr>
            <a:endParaRPr lang="pt-BR" dirty="0" smtClean="0"/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ü"/>
            </a:pPr>
            <a:r>
              <a:rPr lang="pt-BR" dirty="0" smtClean="0"/>
              <a:t>Transporte entre as instalações e o MPC (Centro Principal de Imprensa) e entre o hotel e o MPC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ü"/>
            </a:pPr>
            <a:endParaRPr lang="pt-BR" dirty="0" smtClean="0"/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ü"/>
            </a:pPr>
            <a:r>
              <a:rPr lang="pt-BR" dirty="0" smtClean="0"/>
              <a:t>Acesso em tempo real aos resultados através do INFO e resumos de declarações (coletivas e zonas mistas, por exemplo)</a:t>
            </a:r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endParaRPr lang="pt-BR" dirty="0" smtClean="0"/>
          </a:p>
          <a:p>
            <a:pPr>
              <a:lnSpc>
                <a:spcPct val="80000"/>
              </a:lnSpc>
              <a:buNone/>
            </a:pPr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756434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323528" y="1556792"/>
            <a:ext cx="8229600" cy="452596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80000"/>
              </a:lnSpc>
              <a:buNone/>
            </a:pPr>
            <a:r>
              <a:rPr lang="pt-BR" sz="2800" dirty="0" smtClean="0"/>
              <a:t>Nossas principais interfaces:</a:t>
            </a:r>
          </a:p>
          <a:p>
            <a:pPr>
              <a:lnSpc>
                <a:spcPct val="80000"/>
              </a:lnSpc>
              <a:buNone/>
            </a:pPr>
            <a:endParaRPr lang="pt-BR" sz="2800" dirty="0" smtClean="0"/>
          </a:p>
          <a:p>
            <a:pPr lvl="1">
              <a:lnSpc>
                <a:spcPct val="80000"/>
              </a:lnSpc>
              <a:buFont typeface="Wingdings" pitchFamily="2" charset="2"/>
              <a:buChar char="ü"/>
            </a:pPr>
            <a:r>
              <a:rPr lang="pt-BR" dirty="0" smtClean="0"/>
              <a:t> Externamente, a Imprensa credenciada</a:t>
            </a:r>
          </a:p>
          <a:p>
            <a:pPr lvl="1">
              <a:lnSpc>
                <a:spcPct val="80000"/>
              </a:lnSpc>
              <a:buNone/>
            </a:pPr>
            <a:endParaRPr lang="pt-BR" dirty="0" smtClean="0"/>
          </a:p>
          <a:p>
            <a:pPr lvl="1">
              <a:lnSpc>
                <a:spcPct val="80000"/>
              </a:lnSpc>
              <a:buFont typeface="Wingdings" pitchFamily="2" charset="2"/>
              <a:buChar char="ü"/>
            </a:pPr>
            <a:r>
              <a:rPr lang="pt-BR" dirty="0" smtClean="0"/>
              <a:t> Internamente, os serviços de Relações com a    Imprensa, Serviços de Tradução, Rate </a:t>
            </a:r>
            <a:r>
              <a:rPr lang="pt-BR" dirty="0" err="1" smtClean="0"/>
              <a:t>Card</a:t>
            </a:r>
            <a:r>
              <a:rPr lang="pt-BR" dirty="0" smtClean="0"/>
              <a:t>,   Tráfego &amp; Transporte, Alimentação, Voluntários, Credenciamento, Acomodações &amp; Viagens, Resultado &amp; Integração dos Jogos, Telecomunicações e Tecnologia da Informação</a:t>
            </a:r>
          </a:p>
          <a:p>
            <a:pPr>
              <a:buNone/>
            </a:pPr>
            <a:r>
              <a:rPr lang="pt-BR" dirty="0" smtClean="0"/>
              <a:t>Nossa área funcional tem as seguintes operações básicas:</a:t>
            </a:r>
          </a:p>
          <a:p>
            <a:endParaRPr lang="pt-BR" dirty="0" smtClean="0"/>
          </a:p>
          <a:p>
            <a:pPr>
              <a:buFont typeface="Wingdings" pitchFamily="2" charset="2"/>
              <a:buChar char="ü"/>
            </a:pPr>
            <a:r>
              <a:rPr lang="pt-BR" dirty="0" smtClean="0"/>
              <a:t>Organização de coletivas de imprensa 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/>
              <a:t>Gerenciamento da Tribuna de Imprensa 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/>
              <a:t>Organização da Zona Mista 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/>
              <a:t>Gerenciamento da Sala de Trabalho da Imprensa 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/>
              <a:t>Organização da área dos fotógrafos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908931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pt-BR" sz="2800" dirty="0" smtClean="0"/>
              <a:t> Para executar estas operações, cada </a:t>
            </a:r>
            <a:r>
              <a:rPr lang="pt-BR" sz="2800" dirty="0" err="1" smtClean="0"/>
              <a:t>venue</a:t>
            </a:r>
            <a:r>
              <a:rPr lang="pt-BR" sz="2800" dirty="0" smtClean="0"/>
              <a:t> contará com 4 colaboradores  pagos: (*)</a:t>
            </a:r>
          </a:p>
          <a:p>
            <a:endParaRPr lang="pt-BR" sz="2800" dirty="0" smtClean="0"/>
          </a:p>
          <a:p>
            <a:pPr>
              <a:buFont typeface="Wingdings" pitchFamily="2" charset="2"/>
              <a:buChar char="ü"/>
            </a:pPr>
            <a:r>
              <a:rPr lang="pt-BR" sz="2800" dirty="0" smtClean="0"/>
              <a:t>1 Supervisor de Instalação </a:t>
            </a:r>
          </a:p>
          <a:p>
            <a:pPr>
              <a:buFont typeface="Wingdings" pitchFamily="2" charset="2"/>
              <a:buChar char="ü"/>
            </a:pPr>
            <a:r>
              <a:rPr lang="pt-BR" sz="2800" dirty="0" smtClean="0"/>
              <a:t>1 Assistente do Supervisor de Instalação </a:t>
            </a:r>
          </a:p>
          <a:p>
            <a:pPr>
              <a:buFont typeface="Wingdings" pitchFamily="2" charset="2"/>
              <a:buChar char="ü"/>
            </a:pPr>
            <a:r>
              <a:rPr lang="pt-BR" sz="2800" dirty="0" smtClean="0"/>
              <a:t>1 Supervisor de Foto</a:t>
            </a:r>
          </a:p>
          <a:p>
            <a:pPr>
              <a:buFont typeface="Wingdings" pitchFamily="2" charset="2"/>
              <a:buChar char="ü"/>
            </a:pPr>
            <a:r>
              <a:rPr lang="pt-BR" sz="2800" dirty="0" smtClean="0"/>
              <a:t>1 Assistente do Supervisor de Foto</a:t>
            </a:r>
          </a:p>
          <a:p>
            <a:endParaRPr lang="pt-BR" sz="2800" dirty="0" smtClean="0"/>
          </a:p>
          <a:p>
            <a:pPr>
              <a:buNone/>
            </a:pPr>
            <a:r>
              <a:rPr lang="pt-BR" sz="2800" dirty="0" smtClean="0"/>
              <a:t>(*): em algumas </a:t>
            </a:r>
            <a:r>
              <a:rPr lang="pt-BR" sz="2800" dirty="0" err="1" smtClean="0"/>
              <a:t>venues</a:t>
            </a:r>
            <a:r>
              <a:rPr lang="pt-BR" sz="2800" dirty="0" smtClean="0"/>
              <a:t>, a quantidade pode variar</a:t>
            </a:r>
          </a:p>
          <a:p>
            <a:pPr>
              <a:lnSpc>
                <a:spcPct val="80000"/>
              </a:lnSpc>
              <a:buNone/>
            </a:pPr>
            <a:r>
              <a:rPr lang="pt-BR" dirty="0" smtClean="0"/>
              <a:t> A AF Operações de Imprensa contará também com voluntários. A quantidade varia conforme as características de cada </a:t>
            </a:r>
            <a:r>
              <a:rPr lang="pt-BR" dirty="0" err="1" smtClean="0"/>
              <a:t>venue</a:t>
            </a:r>
            <a:r>
              <a:rPr lang="pt-BR" dirty="0" smtClean="0"/>
              <a:t>. Os voluntários serão recrutados para as seguintes funções:</a:t>
            </a:r>
          </a:p>
          <a:p>
            <a:pPr>
              <a:lnSpc>
                <a:spcPct val="80000"/>
              </a:lnSpc>
            </a:pPr>
            <a:endParaRPr lang="pt-BR" dirty="0" smtClean="0"/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r>
              <a:rPr lang="pt-BR" dirty="0" smtClean="0"/>
              <a:t>Apoio de Coletiva de Imprensa (C1)</a:t>
            </a:r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r>
              <a:rPr lang="pt-BR" dirty="0" smtClean="0"/>
              <a:t>Apoio de Zona Mista (C2)</a:t>
            </a:r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r>
              <a:rPr lang="pt-BR" dirty="0" smtClean="0"/>
              <a:t>Apoio de Tribuna de Imprensa (C3)</a:t>
            </a:r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r>
              <a:rPr lang="pt-BR" dirty="0" smtClean="0"/>
              <a:t>Repórter de Jogos (C7)</a:t>
            </a:r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r>
              <a:rPr lang="pt-BR" dirty="0" smtClean="0"/>
              <a:t>Apoio de Imprensa (C6)</a:t>
            </a:r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r>
              <a:rPr lang="pt-BR" dirty="0" smtClean="0"/>
              <a:t>Guia de Fotógrafos (C7)</a:t>
            </a:r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r>
              <a:rPr lang="pt-BR" dirty="0" err="1" smtClean="0"/>
              <a:t>Runner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42816805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387</Words>
  <Application>Microsoft Office PowerPoint</Application>
  <PresentationFormat>Apresentação na tela (4:3)</PresentationFormat>
  <Paragraphs>61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6" baseType="lpstr">
      <vt:lpstr>Tema do Office</vt:lpstr>
      <vt:lpstr>Slide 1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Ana Lucia</dc:creator>
  <cp:lastModifiedBy>Cris</cp:lastModifiedBy>
  <cp:revision>4</cp:revision>
  <dcterms:created xsi:type="dcterms:W3CDTF">2013-05-10T18:01:49Z</dcterms:created>
  <dcterms:modified xsi:type="dcterms:W3CDTF">2013-05-13T19:50:06Z</dcterms:modified>
</cp:coreProperties>
</file>